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335" r:id="rId5"/>
    <p:sldId id="342" r:id="rId6"/>
    <p:sldId id="14108" r:id="rId7"/>
    <p:sldId id="14109" r:id="rId8"/>
    <p:sldId id="14110" r:id="rId9"/>
    <p:sldId id="14111" r:id="rId10"/>
    <p:sldId id="14113" r:id="rId11"/>
    <p:sldId id="364" r:id="rId12"/>
    <p:sldId id="262" r:id="rId13"/>
    <p:sldId id="259" r:id="rId14"/>
    <p:sldId id="264" r:id="rId15"/>
    <p:sldId id="14114" r:id="rId16"/>
    <p:sldId id="14115" r:id="rId17"/>
    <p:sldId id="14116" r:id="rId18"/>
    <p:sldId id="14117" r:id="rId19"/>
    <p:sldId id="14118" r:id="rId20"/>
    <p:sldId id="365" r:id="rId21"/>
    <p:sldId id="14119" r:id="rId22"/>
  </p:sldIdLst>
  <p:sldSz cx="9144000" cy="5143500" type="screen16x9"/>
  <p:notesSz cx="6797675" cy="9928225"/>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a:srgbClr val="00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87544" autoAdjust="0"/>
  </p:normalViewPr>
  <p:slideViewPr>
    <p:cSldViewPr snapToGrid="0">
      <p:cViewPr varScale="1">
        <p:scale>
          <a:sx n="150" d="100"/>
          <a:sy n="150" d="100"/>
        </p:scale>
        <p:origin x="336" y="1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24037;&#20316;&#31807;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4284091835113"/>
          <c:y val="0.0558725823559664"/>
          <c:w val="0.704771385494302"/>
          <c:h val="0.675492041676547"/>
        </c:manualLayout>
      </c:layout>
      <c:lineChart>
        <c:grouping val="standard"/>
        <c:varyColors val="0"/>
        <c:ser>
          <c:idx val="0"/>
          <c:order val="0"/>
          <c:tx>
            <c:strRef>
              <c:f>Sheet1!$G$26</c:f>
              <c:strCache>
                <c:ptCount val="1"/>
                <c:pt idx="0">
                  <c:v>Accuracy</c:v>
                </c:pt>
              </c:strCache>
            </c:strRef>
          </c:tx>
          <c:spPr>
            <a:ln w="28575" cap="rnd">
              <a:solidFill>
                <a:schemeClr val="accent1"/>
              </a:solidFill>
              <a:round/>
            </a:ln>
            <a:effectLst/>
          </c:spPr>
          <c:marker>
            <c:symbol val="none"/>
          </c:marker>
          <c:dLbls>
            <c:delete val="1"/>
          </c:dLbls>
          <c:cat>
            <c:numRef>
              <c:f>Sheet1!$H$25:$Q$25</c:f>
              <c:numCache>
                <c:formatCode>General</c:formatCode>
                <c:ptCount val="10"/>
                <c:pt idx="0">
                  <c:v>1</c:v>
                </c:pt>
                <c:pt idx="1">
                  <c:v>3</c:v>
                </c:pt>
                <c:pt idx="2">
                  <c:v>5</c:v>
                </c:pt>
                <c:pt idx="3">
                  <c:v>7</c:v>
                </c:pt>
                <c:pt idx="4">
                  <c:v>9</c:v>
                </c:pt>
                <c:pt idx="5">
                  <c:v>11</c:v>
                </c:pt>
                <c:pt idx="6">
                  <c:v>13</c:v>
                </c:pt>
                <c:pt idx="7">
                  <c:v>15</c:v>
                </c:pt>
                <c:pt idx="8">
                  <c:v>17</c:v>
                </c:pt>
                <c:pt idx="9">
                  <c:v>19</c:v>
                </c:pt>
              </c:numCache>
            </c:numRef>
          </c:cat>
          <c:val>
            <c:numRef>
              <c:f>Sheet1!$H$26:$Q$26</c:f>
              <c:numCache>
                <c:formatCode>0.00%</c:formatCode>
                <c:ptCount val="10"/>
                <c:pt idx="0">
                  <c:v>0.577</c:v>
                </c:pt>
                <c:pt idx="1" c:formatCode="0%">
                  <c:v>0.68</c:v>
                </c:pt>
                <c:pt idx="2">
                  <c:v>0.831</c:v>
                </c:pt>
                <c:pt idx="3">
                  <c:v>0.847</c:v>
                </c:pt>
                <c:pt idx="4">
                  <c:v>0.936</c:v>
                </c:pt>
                <c:pt idx="5">
                  <c:v>0.963</c:v>
                </c:pt>
                <c:pt idx="6">
                  <c:v>0.972</c:v>
                </c:pt>
                <c:pt idx="7">
                  <c:v>0.977</c:v>
                </c:pt>
                <c:pt idx="8">
                  <c:v>0.981</c:v>
                </c:pt>
                <c:pt idx="9">
                  <c:v>0.983</c:v>
                </c:pt>
              </c:numCache>
            </c:numRef>
          </c:val>
          <c:smooth val="0"/>
        </c:ser>
        <c:dLbls>
          <c:showLegendKey val="0"/>
          <c:showVal val="0"/>
          <c:showCatName val="0"/>
          <c:showSerName val="0"/>
          <c:showPercent val="0"/>
          <c:showBubbleSize val="0"/>
        </c:dLbls>
        <c:marker val="0"/>
        <c:smooth val="0"/>
        <c:axId val="721331984"/>
        <c:axId val="721333616"/>
      </c:lineChart>
      <c:catAx>
        <c:axId val="721331984"/>
        <c:scaling>
          <c:orientation val="minMax"/>
        </c:scaling>
        <c:delete val="0"/>
        <c:axPos val="b"/>
        <c:title>
          <c:tx>
            <c:rich>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r>
                  <a:rPr lang="en-US" altLang="zh-CN" sz="1400" b="1" dirty="0"/>
                  <a:t>Training Iteration</a:t>
                </a:r>
                <a:endParaRPr lang="zh-CN" altLang="en-US" sz="1400" b="1" dirty="0"/>
              </a:p>
            </c:rich>
          </c:tx>
          <c:layout>
            <c:manualLayout>
              <c:xMode val="edge"/>
              <c:yMode val="edge"/>
              <c:x val="0.432028511243597"/>
              <c:y val="0.920246987248505"/>
            </c:manualLayout>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721333616"/>
        <c:crosses val="autoZero"/>
        <c:auto val="1"/>
        <c:lblAlgn val="ctr"/>
        <c:lblOffset val="100"/>
        <c:noMultiLvlLbl val="0"/>
      </c:catAx>
      <c:valAx>
        <c:axId val="721333616"/>
        <c:scaling>
          <c:orientation val="minMax"/>
          <c:max val="1"/>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r>
                  <a:rPr lang="en-US" altLang="zh-CN" sz="1400" b="1" dirty="0"/>
                  <a:t>Accuracy</a:t>
                </a:r>
                <a:endParaRPr lang="zh-CN" altLang="en-US" sz="1400" b="1" dirty="0"/>
              </a:p>
            </c:rich>
          </c:tx>
          <c:layout/>
          <c:overlay val="0"/>
          <c:spPr>
            <a:noFill/>
            <a:ln>
              <a:noFill/>
            </a:ln>
            <a:effectLst/>
          </c:sp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721331984"/>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46400" cy="49847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a:spLocks noGrp="1"/>
          </p:cNvSpPr>
          <p:nvPr>
            <p:ph type="dt" idx="10"/>
          </p:nvPr>
        </p:nvSpPr>
        <p:spPr>
          <a:xfrm>
            <a:off x="3849688" y="0"/>
            <a:ext cx="2946400" cy="498475"/>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a:spLocks noGrp="1" noRot="1" noChangeAspect="1"/>
          </p:cNvSpPr>
          <p:nvPr>
            <p:ph type="sldImg" idx="3"/>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79450" y="4778375"/>
            <a:ext cx="5438775" cy="390842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a:spLocks noGrp="1"/>
          </p:cNvSpPr>
          <p:nvPr>
            <p:ph type="ftr" idx="11"/>
          </p:nvPr>
        </p:nvSpPr>
        <p:spPr>
          <a:xfrm>
            <a:off x="0" y="9429750"/>
            <a:ext cx="2946400" cy="498475"/>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a:spLocks noGrp="1"/>
          </p:cNvSpPr>
          <p:nvPr>
            <p:ph type="sldNum" idx="12"/>
          </p:nvPr>
        </p:nvSpPr>
        <p:spPr>
          <a:xfrm>
            <a:off x="3849688" y="9429750"/>
            <a:ext cx="2946400" cy="49847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8"/>
        <p:cNvGrpSpPr/>
        <p:nvPr/>
      </p:nvGrpSpPr>
      <p:grpSpPr>
        <a:xfrm>
          <a:off x="0" y="0"/>
          <a:ext cx="0" cy="0"/>
          <a:chOff x="0" y="0"/>
          <a:chExt cx="0" cy="0"/>
        </a:xfrm>
      </p:grpSpPr>
      <p:sp>
        <p:nvSpPr>
          <p:cNvPr id="69" name="Google Shape;69;g47914a29bd_7_0:notes"/>
          <p:cNvSpPr txBox="1">
            <a:spLocks noGrp="1"/>
          </p:cNvSpPr>
          <p:nvPr>
            <p:ph type="body" idx="1"/>
          </p:nvPr>
        </p:nvSpPr>
        <p:spPr>
          <a:xfrm>
            <a:off x="679450" y="4778375"/>
            <a:ext cx="5438775" cy="39084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0" name="Google Shape;70;g47914a29bd_7_0: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400" dirty="0">
                <a:effectLst/>
                <a:latin typeface="+mn-lt"/>
              </a:rPr>
              <a:t>Currently, there are two situations will have clear water.</a:t>
            </a:r>
            <a:endParaRPr lang="en-US" sz="1400" dirty="0">
              <a:effectLst/>
              <a:latin typeface="+mn-lt"/>
            </a:endParaRPr>
          </a:p>
          <a:p>
            <a:r>
              <a:rPr lang="en-US" sz="1400" dirty="0">
                <a:effectLst/>
                <a:latin typeface="+mn-lt"/>
              </a:rPr>
              <a:t>1. During flushing water step. (Clear water’s </a:t>
            </a:r>
            <a:r>
              <a:rPr lang="en-US" sz="1400" dirty="0" err="1">
                <a:effectLst/>
                <a:latin typeface="+mn-lt"/>
              </a:rPr>
              <a:t>colour</a:t>
            </a:r>
            <a:r>
              <a:rPr lang="en-US" sz="1400" dirty="0">
                <a:effectLst/>
                <a:latin typeface="+mn-lt"/>
              </a:rPr>
              <a:t> is very similar with air bubble)</a:t>
            </a:r>
            <a:endParaRPr lang="en-US" sz="1400" dirty="0">
              <a:effectLst/>
              <a:latin typeface="+mn-lt"/>
            </a:endParaRPr>
          </a:p>
          <a:p>
            <a:r>
              <a:rPr lang="en-US" sz="1400" dirty="0">
                <a:effectLst/>
                <a:latin typeface="+mn-lt"/>
              </a:rPr>
              <a:t>2. When the ink is extracted immediately after flushing water, there will be some residual clear water in the tube.(clear water </a:t>
            </a:r>
            <a:r>
              <a:rPr lang="en-US" sz="1400" dirty="0" err="1">
                <a:effectLst/>
                <a:latin typeface="+mn-lt"/>
              </a:rPr>
              <a:t>colour</a:t>
            </a:r>
            <a:r>
              <a:rPr lang="en-US" sz="1400" dirty="0">
                <a:effectLst/>
                <a:latin typeface="+mn-lt"/>
              </a:rPr>
              <a:t> is not very similar with air bubble)</a:t>
            </a:r>
            <a:br>
              <a:rPr lang="en-US" sz="1400" dirty="0">
                <a:effectLst/>
                <a:latin typeface="+mn-lt"/>
              </a:rPr>
            </a:br>
            <a:endParaRPr lang="en-US" sz="1400" dirty="0">
              <a:effectLst/>
              <a:latin typeface="+mn-lt"/>
            </a:endParaRPr>
          </a:p>
          <a:p>
            <a:r>
              <a:rPr lang="en-US" sz="1400" dirty="0">
                <a:effectLst/>
                <a:latin typeface="+mn-lt"/>
              </a:rPr>
              <a:t>Because we do not need to detect the clear water, we just need detect the air bubble, so the clear water should be seen as ink in our method. My current idea is using DNN to train and test both of the two stage images by DNN method. (Image label is only focus on the bubble)</a:t>
            </a:r>
            <a:endParaRPr lang="en-US" sz="1400" dirty="0">
              <a:effectLst/>
              <a:latin typeface="+mn-lt"/>
            </a:endParaRPr>
          </a:p>
          <a:p>
            <a:r>
              <a:rPr lang="en-US" sz="1400" dirty="0">
                <a:effectLst/>
                <a:latin typeface="+mn-lt"/>
              </a:rPr>
              <a:t>If we have more larger image dataset and show this method do not work well in the future, I think we may separate detection as two phase, train the DNN based on situation. (Flushing water phase and extract ink phase)</a:t>
            </a:r>
            <a:endParaRPr lang="en-US" sz="1400" dirty="0">
              <a:effectLst/>
              <a:latin typeface="+mn-lt"/>
            </a:endParaRPr>
          </a:p>
          <a:p>
            <a:endParaRPr kumimoji="1" lang="zh-SG" altLang="en-US" dirty="0"/>
          </a:p>
        </p:txBody>
      </p:sp>
      <p:sp>
        <p:nvSpPr>
          <p:cNvPr id="4" name="灯片编号占位符 3"/>
          <p:cNvSpPr>
            <a:spLocks noGrp="1"/>
          </p:cNvSpPr>
          <p:nvPr>
            <p:ph type="sldNum" sz="quarter" idx="5"/>
          </p:nvPr>
        </p:nvSpPr>
        <p:spPr/>
        <p:txBody>
          <a:bodyPr/>
          <a:lstStyle/>
          <a:p>
            <a:fld id="{1DA835BE-B145-9343-872C-2A970D4DAB36}" type="slidenum">
              <a:rPr kumimoji="1" lang="zh-SG" altLang="en-US" smtClean="0"/>
            </a:fld>
            <a:endParaRPr kumimoji="1" lang="zh-SG"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400" dirty="0">
                <a:effectLst/>
                <a:latin typeface="+mn-lt"/>
              </a:rPr>
              <a:t>Currently, there are two situations will have clear water.</a:t>
            </a:r>
            <a:endParaRPr lang="en-US" sz="1400" dirty="0">
              <a:effectLst/>
              <a:latin typeface="+mn-lt"/>
            </a:endParaRPr>
          </a:p>
          <a:p>
            <a:r>
              <a:rPr lang="en-US" sz="1400" dirty="0">
                <a:effectLst/>
                <a:latin typeface="+mn-lt"/>
              </a:rPr>
              <a:t>1. During flushing water step. (Clear water’s </a:t>
            </a:r>
            <a:r>
              <a:rPr lang="en-US" sz="1400" dirty="0" err="1">
                <a:effectLst/>
                <a:latin typeface="+mn-lt"/>
              </a:rPr>
              <a:t>colour</a:t>
            </a:r>
            <a:r>
              <a:rPr lang="en-US" sz="1400" dirty="0">
                <a:effectLst/>
                <a:latin typeface="+mn-lt"/>
              </a:rPr>
              <a:t> is very similar with air bubble)</a:t>
            </a:r>
            <a:endParaRPr lang="en-US" sz="1400" dirty="0">
              <a:effectLst/>
              <a:latin typeface="+mn-lt"/>
            </a:endParaRPr>
          </a:p>
          <a:p>
            <a:r>
              <a:rPr lang="en-US" sz="1400" dirty="0">
                <a:effectLst/>
                <a:latin typeface="+mn-lt"/>
              </a:rPr>
              <a:t>2. When the ink is extracted immediately after flushing water, there will be some residual clear water in the tube.(clear water </a:t>
            </a:r>
            <a:r>
              <a:rPr lang="en-US" sz="1400" dirty="0" err="1">
                <a:effectLst/>
                <a:latin typeface="+mn-lt"/>
              </a:rPr>
              <a:t>colour</a:t>
            </a:r>
            <a:r>
              <a:rPr lang="en-US" sz="1400" dirty="0">
                <a:effectLst/>
                <a:latin typeface="+mn-lt"/>
              </a:rPr>
              <a:t> is not very similar with air bubble)</a:t>
            </a:r>
            <a:br>
              <a:rPr lang="en-US" sz="1400" dirty="0">
                <a:effectLst/>
                <a:latin typeface="+mn-lt"/>
              </a:rPr>
            </a:br>
            <a:endParaRPr lang="en-US" sz="1400" dirty="0">
              <a:effectLst/>
              <a:latin typeface="+mn-lt"/>
            </a:endParaRPr>
          </a:p>
          <a:p>
            <a:r>
              <a:rPr lang="en-US" sz="1400" dirty="0">
                <a:effectLst/>
                <a:latin typeface="+mn-lt"/>
              </a:rPr>
              <a:t>Because we do not need to detect the clear water, we just need detect the air bubble, so the clear water should be seen as ink in our method. My current idea is using DNN to train and test both of the two stage images by DNN method. (Image label is only focus on the bubble)</a:t>
            </a:r>
            <a:endParaRPr lang="en-US" sz="1400" dirty="0">
              <a:effectLst/>
              <a:latin typeface="+mn-lt"/>
            </a:endParaRPr>
          </a:p>
          <a:p>
            <a:r>
              <a:rPr lang="en-US" sz="1400" dirty="0">
                <a:effectLst/>
                <a:latin typeface="+mn-lt"/>
              </a:rPr>
              <a:t>If we have more larger image dataset and show this method do not work well in the future, I think we may separate detection as two phase, train the DNN based on situation. (Flushing water phase and extract ink phase)</a:t>
            </a:r>
            <a:endParaRPr lang="en-US" sz="1400" dirty="0">
              <a:effectLst/>
              <a:latin typeface="+mn-lt"/>
            </a:endParaRPr>
          </a:p>
          <a:p>
            <a:endParaRPr kumimoji="1" lang="zh-SG" altLang="en-US" dirty="0"/>
          </a:p>
        </p:txBody>
      </p:sp>
      <p:sp>
        <p:nvSpPr>
          <p:cNvPr id="4" name="灯片编号占位符 3"/>
          <p:cNvSpPr>
            <a:spLocks noGrp="1"/>
          </p:cNvSpPr>
          <p:nvPr>
            <p:ph type="sldNum" sz="quarter" idx="5"/>
          </p:nvPr>
        </p:nvSpPr>
        <p:spPr/>
        <p:txBody>
          <a:bodyPr/>
          <a:lstStyle/>
          <a:p>
            <a:fld id="{1DA835BE-B145-9343-872C-2A970D4DAB36}" type="slidenum">
              <a:rPr kumimoji="1" lang="zh-SG" altLang="en-US" smtClean="0"/>
            </a:fld>
            <a:endParaRPr kumimoji="1" lang="zh-SG"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400" dirty="0">
                <a:effectLst/>
                <a:latin typeface="+mn-lt"/>
              </a:rPr>
              <a:t>Currently, there are two situations will have clear water.</a:t>
            </a:r>
            <a:endParaRPr lang="en-US" sz="1400" dirty="0">
              <a:effectLst/>
              <a:latin typeface="+mn-lt"/>
            </a:endParaRPr>
          </a:p>
          <a:p>
            <a:r>
              <a:rPr lang="en-US" sz="1400" dirty="0">
                <a:effectLst/>
                <a:latin typeface="+mn-lt"/>
              </a:rPr>
              <a:t>1. During flushing water step. (Clear water’s </a:t>
            </a:r>
            <a:r>
              <a:rPr lang="en-US" sz="1400" dirty="0" err="1">
                <a:effectLst/>
                <a:latin typeface="+mn-lt"/>
              </a:rPr>
              <a:t>colour</a:t>
            </a:r>
            <a:r>
              <a:rPr lang="en-US" sz="1400" dirty="0">
                <a:effectLst/>
                <a:latin typeface="+mn-lt"/>
              </a:rPr>
              <a:t> is very similar with air bubble)</a:t>
            </a:r>
            <a:endParaRPr lang="en-US" sz="1400" dirty="0">
              <a:effectLst/>
              <a:latin typeface="+mn-lt"/>
            </a:endParaRPr>
          </a:p>
          <a:p>
            <a:r>
              <a:rPr lang="en-US" sz="1400" dirty="0">
                <a:effectLst/>
                <a:latin typeface="+mn-lt"/>
              </a:rPr>
              <a:t>2. When the ink is extracted immediately after flushing water, there will be some residual clear water in the tube.(clear water </a:t>
            </a:r>
            <a:r>
              <a:rPr lang="en-US" sz="1400" dirty="0" err="1">
                <a:effectLst/>
                <a:latin typeface="+mn-lt"/>
              </a:rPr>
              <a:t>colour</a:t>
            </a:r>
            <a:r>
              <a:rPr lang="en-US" sz="1400" dirty="0">
                <a:effectLst/>
                <a:latin typeface="+mn-lt"/>
              </a:rPr>
              <a:t> is not very similar with air bubble)</a:t>
            </a:r>
            <a:br>
              <a:rPr lang="en-US" sz="1400" dirty="0">
                <a:effectLst/>
                <a:latin typeface="+mn-lt"/>
              </a:rPr>
            </a:br>
            <a:endParaRPr lang="en-US" sz="1400" dirty="0">
              <a:effectLst/>
              <a:latin typeface="+mn-lt"/>
            </a:endParaRPr>
          </a:p>
          <a:p>
            <a:r>
              <a:rPr lang="en-US" sz="1400" dirty="0">
                <a:effectLst/>
                <a:latin typeface="+mn-lt"/>
              </a:rPr>
              <a:t>Because we do not need to detect the clear water, we just need detect the air bubble, so the clear water should be seen as ink in our method. My current idea is using DNN to train and test both of the two stage images by DNN method. (Image label is only focus on the bubble)</a:t>
            </a:r>
            <a:endParaRPr lang="en-US" sz="1400" dirty="0">
              <a:effectLst/>
              <a:latin typeface="+mn-lt"/>
            </a:endParaRPr>
          </a:p>
          <a:p>
            <a:r>
              <a:rPr lang="en-US" sz="1400" dirty="0">
                <a:effectLst/>
                <a:latin typeface="+mn-lt"/>
              </a:rPr>
              <a:t>If we have more larger image dataset and show this method do not work well in the future, I think we may separate detection as two phase, train the DNN based on situation. (Flushing water phase and extract ink phase)</a:t>
            </a:r>
            <a:endParaRPr lang="en-US" sz="1400" dirty="0">
              <a:effectLst/>
              <a:latin typeface="+mn-lt"/>
            </a:endParaRPr>
          </a:p>
          <a:p>
            <a:endParaRPr kumimoji="1" lang="zh-SG" altLang="en-US" dirty="0"/>
          </a:p>
        </p:txBody>
      </p:sp>
      <p:sp>
        <p:nvSpPr>
          <p:cNvPr id="4" name="灯片编号占位符 3"/>
          <p:cNvSpPr>
            <a:spLocks noGrp="1"/>
          </p:cNvSpPr>
          <p:nvPr>
            <p:ph type="sldNum" sz="quarter" idx="5"/>
          </p:nvPr>
        </p:nvSpPr>
        <p:spPr/>
        <p:txBody>
          <a:bodyPr/>
          <a:lstStyle/>
          <a:p>
            <a:fld id="{1DA835BE-B145-9343-872C-2A970D4DAB36}" type="slidenum">
              <a:rPr kumimoji="1" lang="zh-SG" altLang="en-US" smtClean="0"/>
            </a:fld>
            <a:endParaRPr kumimoji="1" lang="zh-SG"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400" dirty="0">
                <a:effectLst/>
                <a:latin typeface="+mn-lt"/>
              </a:rPr>
              <a:t>Currently, there are two situations will have clear water.</a:t>
            </a:r>
            <a:endParaRPr lang="en-US" sz="1400" dirty="0">
              <a:effectLst/>
              <a:latin typeface="+mn-lt"/>
            </a:endParaRPr>
          </a:p>
          <a:p>
            <a:r>
              <a:rPr lang="en-US" sz="1400" dirty="0">
                <a:effectLst/>
                <a:latin typeface="+mn-lt"/>
              </a:rPr>
              <a:t>1. During flushing water step. (Clear water’s </a:t>
            </a:r>
            <a:r>
              <a:rPr lang="en-US" sz="1400" dirty="0" err="1">
                <a:effectLst/>
                <a:latin typeface="+mn-lt"/>
              </a:rPr>
              <a:t>colour</a:t>
            </a:r>
            <a:r>
              <a:rPr lang="en-US" sz="1400" dirty="0">
                <a:effectLst/>
                <a:latin typeface="+mn-lt"/>
              </a:rPr>
              <a:t> is very similar with air bubble)</a:t>
            </a:r>
            <a:endParaRPr lang="en-US" sz="1400" dirty="0">
              <a:effectLst/>
              <a:latin typeface="+mn-lt"/>
            </a:endParaRPr>
          </a:p>
          <a:p>
            <a:r>
              <a:rPr lang="en-US" sz="1400" dirty="0">
                <a:effectLst/>
                <a:latin typeface="+mn-lt"/>
              </a:rPr>
              <a:t>2. When the ink is extracted immediately after flushing water, there will be some residual clear water in the tube.(clear water </a:t>
            </a:r>
            <a:r>
              <a:rPr lang="en-US" sz="1400" dirty="0" err="1">
                <a:effectLst/>
                <a:latin typeface="+mn-lt"/>
              </a:rPr>
              <a:t>colour</a:t>
            </a:r>
            <a:r>
              <a:rPr lang="en-US" sz="1400" dirty="0">
                <a:effectLst/>
                <a:latin typeface="+mn-lt"/>
              </a:rPr>
              <a:t> is not very similar with air bubble)</a:t>
            </a:r>
            <a:br>
              <a:rPr lang="en-US" sz="1400" dirty="0">
                <a:effectLst/>
                <a:latin typeface="+mn-lt"/>
              </a:rPr>
            </a:br>
            <a:endParaRPr lang="en-US" sz="1400" dirty="0">
              <a:effectLst/>
              <a:latin typeface="+mn-lt"/>
            </a:endParaRPr>
          </a:p>
          <a:p>
            <a:r>
              <a:rPr lang="en-US" sz="1400" dirty="0">
                <a:effectLst/>
                <a:latin typeface="+mn-lt"/>
              </a:rPr>
              <a:t>Because we do not need to detect the clear water, we just need detect the air bubble, so the clear water should be seen as ink in our method. My current idea is using DNN to train and test both of the two stage images by DNN method. (Image label is only focus on the bubble)</a:t>
            </a:r>
            <a:endParaRPr lang="en-US" sz="1400" dirty="0">
              <a:effectLst/>
              <a:latin typeface="+mn-lt"/>
            </a:endParaRPr>
          </a:p>
          <a:p>
            <a:r>
              <a:rPr lang="en-US" sz="1400" dirty="0">
                <a:effectLst/>
                <a:latin typeface="+mn-lt"/>
              </a:rPr>
              <a:t>If we have more larger image dataset and show this method do not work well in the future, I think we may separate detection as two phase, train the DNN based on situation. (Flushing water phase and extract ink phase)</a:t>
            </a:r>
            <a:endParaRPr lang="en-US" sz="1400" dirty="0">
              <a:effectLst/>
              <a:latin typeface="+mn-lt"/>
            </a:endParaRPr>
          </a:p>
          <a:p>
            <a:endParaRPr kumimoji="1" lang="zh-SG" altLang="en-US" dirty="0"/>
          </a:p>
        </p:txBody>
      </p:sp>
      <p:sp>
        <p:nvSpPr>
          <p:cNvPr id="4" name="灯片编号占位符 3"/>
          <p:cNvSpPr>
            <a:spLocks noGrp="1"/>
          </p:cNvSpPr>
          <p:nvPr>
            <p:ph type="sldNum" sz="quarter" idx="5"/>
          </p:nvPr>
        </p:nvSpPr>
        <p:spPr/>
        <p:txBody>
          <a:bodyPr/>
          <a:lstStyle/>
          <a:p>
            <a:fld id="{1DA835BE-B145-9343-872C-2A970D4DAB36}" type="slidenum">
              <a:rPr kumimoji="1" lang="zh-SG" altLang="en-US" smtClean="0"/>
            </a:fld>
            <a:endParaRPr kumimoji="1" lang="zh-SG"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7"/>
        <p:cNvGrpSpPr/>
        <p:nvPr/>
      </p:nvGrpSpPr>
      <p:grpSpPr>
        <a:xfrm>
          <a:off x="0" y="0"/>
          <a:ext cx="0" cy="0"/>
          <a:chOff x="0" y="0"/>
          <a:chExt cx="0" cy="0"/>
        </a:xfrm>
      </p:grpSpPr>
      <p:sp>
        <p:nvSpPr>
          <p:cNvPr id="98" name="Google Shape;98;g47914a29bd_7_27:notes"/>
          <p:cNvSpPr txBox="1">
            <a:spLocks noGrp="1"/>
          </p:cNvSpPr>
          <p:nvPr>
            <p:ph type="body" idx="1"/>
          </p:nvPr>
        </p:nvSpPr>
        <p:spPr>
          <a:xfrm>
            <a:off x="679450" y="4778375"/>
            <a:ext cx="5438775" cy="390842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9" name="Google Shape;99;g47914a29bd_7_27: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17"/>
        <p:cNvGrpSpPr/>
        <p:nvPr/>
      </p:nvGrpSpPr>
      <p:grpSpPr>
        <a:xfrm>
          <a:off x="0" y="0"/>
          <a:ext cx="0" cy="0"/>
          <a:chOff x="0" y="0"/>
          <a:chExt cx="0" cy="0"/>
        </a:xfrm>
      </p:grpSpPr>
      <p:sp>
        <p:nvSpPr>
          <p:cNvPr id="18" name="Google Shape;18;p2"/>
          <p:cNvSpPr txBox="1">
            <a:spLocks noGrp="1"/>
          </p:cNvSpPr>
          <p:nvPr>
            <p:ph type="dt" idx="10"/>
          </p:nvPr>
        </p:nvSpPr>
        <p:spPr>
          <a:xfrm>
            <a:off x="457200" y="4361530"/>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
          <p:cNvSpPr txBox="1">
            <a:spLocks noGrp="1"/>
          </p:cNvSpPr>
          <p:nvPr>
            <p:ph type="ftr" idx="11"/>
          </p:nvPr>
        </p:nvSpPr>
        <p:spPr>
          <a:xfrm>
            <a:off x="3124200" y="4361530"/>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
          <p:cNvSpPr txBox="1">
            <a:spLocks noGrp="1"/>
          </p:cNvSpPr>
          <p:nvPr>
            <p:ph type="sldNum" idx="12"/>
          </p:nvPr>
        </p:nvSpPr>
        <p:spPr>
          <a:xfrm>
            <a:off x="6553200" y="4361530"/>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457200" y="422724"/>
            <a:ext cx="8229600" cy="85725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
          <p:cNvSpPr txBox="1">
            <a:spLocks noGrp="1"/>
          </p:cNvSpPr>
          <p:nvPr>
            <p:ph type="body" idx="1"/>
          </p:nvPr>
        </p:nvSpPr>
        <p:spPr>
          <a:xfrm>
            <a:off x="457200" y="1416896"/>
            <a:ext cx="8229600" cy="2907092"/>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p:txBody>
      </p:sp>
      <p:sp>
        <p:nvSpPr>
          <p:cNvPr id="24" name="Google Shape;24;p3"/>
          <p:cNvSpPr txBox="1">
            <a:spLocks noGrp="1"/>
          </p:cNvSpPr>
          <p:nvPr>
            <p:ph type="dt" idx="10"/>
          </p:nvPr>
        </p:nvSpPr>
        <p:spPr>
          <a:xfrm>
            <a:off x="457200" y="4361530"/>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
          <p:cNvSpPr txBox="1">
            <a:spLocks noGrp="1"/>
          </p:cNvSpPr>
          <p:nvPr>
            <p:ph type="ftr" idx="11"/>
          </p:nvPr>
        </p:nvSpPr>
        <p:spPr>
          <a:xfrm>
            <a:off x="3124200" y="4361530"/>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
          <p:cNvSpPr txBox="1">
            <a:spLocks noGrp="1"/>
          </p:cNvSpPr>
          <p:nvPr>
            <p:ph type="sldNum" idx="12"/>
          </p:nvPr>
        </p:nvSpPr>
        <p:spPr>
          <a:xfrm>
            <a:off x="6553200" y="4361530"/>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457200" y="3305176"/>
            <a:ext cx="8229600" cy="1021556"/>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000"/>
              <a:buFont typeface="Arial" panose="020B0604020202020204"/>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
          <p:cNvSpPr txBox="1">
            <a:spLocks noGrp="1"/>
          </p:cNvSpPr>
          <p:nvPr>
            <p:ph type="body" idx="1"/>
          </p:nvPr>
        </p:nvSpPr>
        <p:spPr>
          <a:xfrm>
            <a:off x="457200" y="2180035"/>
            <a:ext cx="8229600" cy="112514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p:txBody>
      </p:sp>
      <p:sp>
        <p:nvSpPr>
          <p:cNvPr id="30" name="Google Shape;30;p4"/>
          <p:cNvSpPr txBox="1">
            <a:spLocks noGrp="1"/>
          </p:cNvSpPr>
          <p:nvPr>
            <p:ph type="dt" idx="10"/>
          </p:nvPr>
        </p:nvSpPr>
        <p:spPr>
          <a:xfrm>
            <a:off x="457200" y="4361530"/>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4"/>
          <p:cNvSpPr txBox="1">
            <a:spLocks noGrp="1"/>
          </p:cNvSpPr>
          <p:nvPr>
            <p:ph type="ftr" idx="11"/>
          </p:nvPr>
        </p:nvSpPr>
        <p:spPr>
          <a:xfrm>
            <a:off x="3124200" y="4361530"/>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
          <p:cNvSpPr txBox="1">
            <a:spLocks noGrp="1"/>
          </p:cNvSpPr>
          <p:nvPr>
            <p:ph type="sldNum" idx="12"/>
          </p:nvPr>
        </p:nvSpPr>
        <p:spPr>
          <a:xfrm>
            <a:off x="6553200" y="4361530"/>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457200" y="422724"/>
            <a:ext cx="8229600" cy="85725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
          <p:cNvSpPr txBox="1">
            <a:spLocks noGrp="1"/>
          </p:cNvSpPr>
          <p:nvPr>
            <p:ph type="body" idx="1"/>
          </p:nvPr>
        </p:nvSpPr>
        <p:spPr>
          <a:xfrm>
            <a:off x="457200" y="1200151"/>
            <a:ext cx="4038600" cy="3394472"/>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p:txBody>
      </p:sp>
      <p:sp>
        <p:nvSpPr>
          <p:cNvPr id="36" name="Google Shape;36;p5"/>
          <p:cNvSpPr txBox="1">
            <a:spLocks noGrp="1"/>
          </p:cNvSpPr>
          <p:nvPr>
            <p:ph type="body" idx="2"/>
          </p:nvPr>
        </p:nvSpPr>
        <p:spPr>
          <a:xfrm>
            <a:off x="4648200" y="1200151"/>
            <a:ext cx="4038600" cy="3394472"/>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p:txBody>
      </p:sp>
      <p:sp>
        <p:nvSpPr>
          <p:cNvPr id="37" name="Google Shape;37;p5"/>
          <p:cNvSpPr txBox="1">
            <a:spLocks noGrp="1"/>
          </p:cNvSpPr>
          <p:nvPr>
            <p:ph type="dt" idx="10"/>
          </p:nvPr>
        </p:nvSpPr>
        <p:spPr>
          <a:xfrm>
            <a:off x="457200" y="4361530"/>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5"/>
          <p:cNvSpPr txBox="1">
            <a:spLocks noGrp="1"/>
          </p:cNvSpPr>
          <p:nvPr>
            <p:ph type="ftr" idx="11"/>
          </p:nvPr>
        </p:nvSpPr>
        <p:spPr>
          <a:xfrm>
            <a:off x="3124200" y="4361530"/>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5"/>
          <p:cNvSpPr txBox="1">
            <a:spLocks noGrp="1"/>
          </p:cNvSpPr>
          <p:nvPr>
            <p:ph type="sldNum" idx="12"/>
          </p:nvPr>
        </p:nvSpPr>
        <p:spPr>
          <a:xfrm>
            <a:off x="6553200" y="4361530"/>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457200" y="422724"/>
            <a:ext cx="8229600" cy="85725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4400"/>
              <a:buFont typeface="Arial" panose="020B0604020202020204"/>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6"/>
          <p:cNvSpPr txBox="1">
            <a:spLocks noGrp="1"/>
          </p:cNvSpPr>
          <p:nvPr>
            <p:ph type="body" idx="1"/>
          </p:nvPr>
        </p:nvSpPr>
        <p:spPr>
          <a:xfrm>
            <a:off x="457200" y="1391245"/>
            <a:ext cx="4040188" cy="47982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p:txBody>
      </p:sp>
      <p:sp>
        <p:nvSpPr>
          <p:cNvPr id="43" name="Google Shape;43;p6"/>
          <p:cNvSpPr txBox="1">
            <a:spLocks noGrp="1"/>
          </p:cNvSpPr>
          <p:nvPr>
            <p:ph type="body" idx="2"/>
          </p:nvPr>
        </p:nvSpPr>
        <p:spPr>
          <a:xfrm>
            <a:off x="457200" y="1871068"/>
            <a:ext cx="4040188" cy="2721308"/>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p:txBody>
      </p:sp>
      <p:sp>
        <p:nvSpPr>
          <p:cNvPr id="44" name="Google Shape;44;p6"/>
          <p:cNvSpPr txBox="1">
            <a:spLocks noGrp="1"/>
          </p:cNvSpPr>
          <p:nvPr>
            <p:ph type="body" idx="3"/>
          </p:nvPr>
        </p:nvSpPr>
        <p:spPr>
          <a:xfrm>
            <a:off x="4645026" y="1391245"/>
            <a:ext cx="4041775" cy="47982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p:txBody>
      </p:sp>
      <p:sp>
        <p:nvSpPr>
          <p:cNvPr id="45" name="Google Shape;45;p6"/>
          <p:cNvSpPr txBox="1">
            <a:spLocks noGrp="1"/>
          </p:cNvSpPr>
          <p:nvPr>
            <p:ph type="body" idx="4"/>
          </p:nvPr>
        </p:nvSpPr>
        <p:spPr>
          <a:xfrm>
            <a:off x="4645026" y="1871068"/>
            <a:ext cx="4041775" cy="2721308"/>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p:txBody>
      </p:sp>
      <p:sp>
        <p:nvSpPr>
          <p:cNvPr id="46" name="Google Shape;46;p6"/>
          <p:cNvSpPr txBox="1">
            <a:spLocks noGrp="1"/>
          </p:cNvSpPr>
          <p:nvPr>
            <p:ph type="dt" idx="10"/>
          </p:nvPr>
        </p:nvSpPr>
        <p:spPr>
          <a:xfrm>
            <a:off x="457200" y="4361530"/>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6"/>
          <p:cNvSpPr txBox="1">
            <a:spLocks noGrp="1"/>
          </p:cNvSpPr>
          <p:nvPr>
            <p:ph type="ftr" idx="11"/>
          </p:nvPr>
        </p:nvSpPr>
        <p:spPr>
          <a:xfrm>
            <a:off x="3124200" y="4361530"/>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6"/>
          <p:cNvSpPr txBox="1">
            <a:spLocks noGrp="1"/>
          </p:cNvSpPr>
          <p:nvPr>
            <p:ph type="sldNum" idx="12"/>
          </p:nvPr>
        </p:nvSpPr>
        <p:spPr>
          <a:xfrm>
            <a:off x="6553200" y="4361530"/>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457200" y="422724"/>
            <a:ext cx="8229600" cy="85725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7"/>
          <p:cNvSpPr txBox="1">
            <a:spLocks noGrp="1"/>
          </p:cNvSpPr>
          <p:nvPr>
            <p:ph type="dt" idx="10"/>
          </p:nvPr>
        </p:nvSpPr>
        <p:spPr>
          <a:xfrm>
            <a:off x="457200" y="4361530"/>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7"/>
          <p:cNvSpPr txBox="1">
            <a:spLocks noGrp="1"/>
          </p:cNvSpPr>
          <p:nvPr>
            <p:ph type="ftr" idx="11"/>
          </p:nvPr>
        </p:nvSpPr>
        <p:spPr>
          <a:xfrm>
            <a:off x="3124200" y="4361530"/>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7"/>
          <p:cNvSpPr txBox="1">
            <a:spLocks noGrp="1"/>
          </p:cNvSpPr>
          <p:nvPr>
            <p:ph type="sldNum" idx="12"/>
          </p:nvPr>
        </p:nvSpPr>
        <p:spPr>
          <a:xfrm>
            <a:off x="6553200" y="4361530"/>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54"/>
        <p:cNvGrpSpPr/>
        <p:nvPr/>
      </p:nvGrpSpPr>
      <p:grpSpPr>
        <a:xfrm>
          <a:off x="0" y="0"/>
          <a:ext cx="0" cy="0"/>
          <a:chOff x="0" y="0"/>
          <a:chExt cx="0" cy="0"/>
        </a:xfrm>
      </p:grpSpPr>
      <p:sp>
        <p:nvSpPr>
          <p:cNvPr id="55" name="Google Shape;55;p8"/>
          <p:cNvSpPr txBox="1">
            <a:spLocks noGrp="1"/>
          </p:cNvSpPr>
          <p:nvPr>
            <p:ph type="title"/>
          </p:nvPr>
        </p:nvSpPr>
        <p:spPr>
          <a:xfrm>
            <a:off x="457201" y="591463"/>
            <a:ext cx="3008313" cy="871538"/>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panose="020B0604020202020204"/>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8"/>
          <p:cNvSpPr txBox="1">
            <a:spLocks noGrp="1"/>
          </p:cNvSpPr>
          <p:nvPr>
            <p:ph type="body" idx="1"/>
          </p:nvPr>
        </p:nvSpPr>
        <p:spPr>
          <a:xfrm>
            <a:off x="3575050" y="591464"/>
            <a:ext cx="5111750" cy="4048651"/>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p:txBody>
      </p:sp>
      <p:sp>
        <p:nvSpPr>
          <p:cNvPr id="57" name="Google Shape;57;p8"/>
          <p:cNvSpPr txBox="1">
            <a:spLocks noGrp="1"/>
          </p:cNvSpPr>
          <p:nvPr>
            <p:ph type="body" idx="2"/>
          </p:nvPr>
        </p:nvSpPr>
        <p:spPr>
          <a:xfrm>
            <a:off x="457201" y="1593860"/>
            <a:ext cx="3008313" cy="3046254"/>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p:txBody>
      </p:sp>
      <p:sp>
        <p:nvSpPr>
          <p:cNvPr id="58" name="Google Shape;58;p8"/>
          <p:cNvSpPr txBox="1">
            <a:spLocks noGrp="1"/>
          </p:cNvSpPr>
          <p:nvPr>
            <p:ph type="dt" idx="10"/>
          </p:nvPr>
        </p:nvSpPr>
        <p:spPr>
          <a:xfrm>
            <a:off x="457200" y="4361530"/>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8"/>
          <p:cNvSpPr txBox="1">
            <a:spLocks noGrp="1"/>
          </p:cNvSpPr>
          <p:nvPr>
            <p:ph type="ftr" idx="11"/>
          </p:nvPr>
        </p:nvSpPr>
        <p:spPr>
          <a:xfrm>
            <a:off x="3124200" y="4361530"/>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8"/>
          <p:cNvSpPr txBox="1">
            <a:spLocks noGrp="1"/>
          </p:cNvSpPr>
          <p:nvPr>
            <p:ph type="sldNum" idx="12"/>
          </p:nvPr>
        </p:nvSpPr>
        <p:spPr>
          <a:xfrm>
            <a:off x="6553200" y="4361530"/>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1792288" y="3600450"/>
            <a:ext cx="5486400" cy="425054"/>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panose="020B0604020202020204"/>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9"/>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40"/>
              </a:spcBef>
              <a:spcAft>
                <a:spcPts val="0"/>
              </a:spcAft>
              <a:buClr>
                <a:schemeClr val="dk1"/>
              </a:buClr>
              <a:buSzPts val="3200"/>
              <a:buFont typeface="Arial" panose="020B0604020202020204"/>
              <a:buNone/>
              <a:defRPr sz="3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56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480"/>
              </a:spcBef>
              <a:spcAft>
                <a:spcPts val="0"/>
              </a:spcAft>
              <a:buClr>
                <a:schemeClr val="dk1"/>
              </a:buClr>
              <a:buSzPts val="2400"/>
              <a:buFont typeface="Arial" panose="020B0604020202020204"/>
              <a:buNone/>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400"/>
              </a:spcBef>
              <a:spcAft>
                <a:spcPts val="0"/>
              </a:spcAft>
              <a:buClr>
                <a:schemeClr val="dk1"/>
              </a:buClr>
              <a:buSzPts val="2000"/>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400"/>
              </a:spcBef>
              <a:spcAft>
                <a:spcPts val="0"/>
              </a:spcAft>
              <a:buClr>
                <a:schemeClr val="dk1"/>
              </a:buClr>
              <a:buSzPts val="2000"/>
              <a:buFont typeface="Arial" panose="020B0604020202020204"/>
              <a:buNone/>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4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4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4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4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64" name="Google Shape;64;p9"/>
          <p:cNvSpPr txBox="1">
            <a:spLocks noGrp="1"/>
          </p:cNvSpPr>
          <p:nvPr>
            <p:ph type="body" idx="1"/>
          </p:nvPr>
        </p:nvSpPr>
        <p:spPr>
          <a:xfrm>
            <a:off x="1792288" y="4025503"/>
            <a:ext cx="5486400" cy="60364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p:txBody>
      </p:sp>
      <p:sp>
        <p:nvSpPr>
          <p:cNvPr id="65" name="Google Shape;65;p9"/>
          <p:cNvSpPr txBox="1">
            <a:spLocks noGrp="1"/>
          </p:cNvSpPr>
          <p:nvPr>
            <p:ph type="dt" idx="10"/>
          </p:nvPr>
        </p:nvSpPr>
        <p:spPr>
          <a:xfrm>
            <a:off x="457200" y="4361530"/>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9"/>
          <p:cNvSpPr txBox="1">
            <a:spLocks noGrp="1"/>
          </p:cNvSpPr>
          <p:nvPr>
            <p:ph type="ftr" idx="11"/>
          </p:nvPr>
        </p:nvSpPr>
        <p:spPr>
          <a:xfrm>
            <a:off x="3124200" y="4361530"/>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9"/>
          <p:cNvSpPr txBox="1">
            <a:spLocks noGrp="1"/>
          </p:cNvSpPr>
          <p:nvPr>
            <p:ph type="sldNum" idx="12"/>
          </p:nvPr>
        </p:nvSpPr>
        <p:spPr>
          <a:xfrm>
            <a:off x="6553200" y="4361530"/>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1.png"/><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image" Target="../media/image2.pn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422724"/>
            <a:ext cx="8229600" cy="85725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1"/>
              </a:buClr>
              <a:buSzPts val="4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 name="Google Shape;11;p1"/>
          <p:cNvSpPr txBox="1">
            <a:spLocks noGrp="1"/>
          </p:cNvSpPr>
          <p:nvPr>
            <p:ph type="body" idx="1"/>
          </p:nvPr>
        </p:nvSpPr>
        <p:spPr>
          <a:xfrm>
            <a:off x="457200" y="1416896"/>
            <a:ext cx="8229600" cy="2907092"/>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panose="020B0604020202020204"/>
              <a:buChar char="•"/>
              <a:defRPr sz="3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406400" algn="l" rtl="0">
              <a:lnSpc>
                <a:spcPct val="100000"/>
              </a:lnSpc>
              <a:spcBef>
                <a:spcPts val="560"/>
              </a:spcBef>
              <a:spcAft>
                <a:spcPts val="0"/>
              </a:spcAft>
              <a:buClr>
                <a:schemeClr val="dk1"/>
              </a:buClr>
              <a:buSzPts val="2800"/>
              <a:buFont typeface="Arial" panose="020B0604020202020204"/>
              <a:buChar char="–"/>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81000" algn="l" rtl="0">
              <a:lnSpc>
                <a:spcPct val="100000"/>
              </a:lnSpc>
              <a:spcBef>
                <a:spcPts val="48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2" name="Google Shape;12;p1"/>
          <p:cNvSpPr txBox="1">
            <a:spLocks noGrp="1"/>
          </p:cNvSpPr>
          <p:nvPr>
            <p:ph type="dt" idx="10"/>
          </p:nvPr>
        </p:nvSpPr>
        <p:spPr>
          <a:xfrm>
            <a:off x="457200" y="4361530"/>
            <a:ext cx="2133600" cy="27384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3" name="Google Shape;13;p1"/>
          <p:cNvSpPr txBox="1">
            <a:spLocks noGrp="1"/>
          </p:cNvSpPr>
          <p:nvPr>
            <p:ph type="ftr" idx="11"/>
          </p:nvPr>
        </p:nvSpPr>
        <p:spPr>
          <a:xfrm>
            <a:off x="3124200" y="4361530"/>
            <a:ext cx="2895600" cy="273844"/>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4" name="Google Shape;14;p1"/>
          <p:cNvSpPr txBox="1">
            <a:spLocks noGrp="1"/>
          </p:cNvSpPr>
          <p:nvPr>
            <p:ph type="sldNum" idx="12"/>
          </p:nvPr>
        </p:nvSpPr>
        <p:spPr>
          <a:xfrm>
            <a:off x="6553200" y="4361530"/>
            <a:ext cx="213360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pic>
        <p:nvPicPr>
          <p:cNvPr id="15" name="Google Shape;15;p1"/>
          <p:cNvPicPr preferRelativeResize="0"/>
          <p:nvPr/>
        </p:nvPicPr>
        <p:blipFill rotWithShape="1">
          <a:blip r:embed="rId9"/>
          <a:srcRect/>
          <a:stretch>
            <a:fillRect/>
          </a:stretch>
        </p:blipFill>
        <p:spPr>
          <a:xfrm>
            <a:off x="0" y="4872191"/>
            <a:ext cx="9144000" cy="286893"/>
          </a:xfrm>
          <a:prstGeom prst="rect">
            <a:avLst/>
          </a:prstGeom>
          <a:noFill/>
          <a:ln>
            <a:noFill/>
          </a:ln>
        </p:spPr>
      </p:pic>
      <p:pic>
        <p:nvPicPr>
          <p:cNvPr id="16" name="Google Shape;16;p1"/>
          <p:cNvPicPr preferRelativeResize="0"/>
          <p:nvPr/>
        </p:nvPicPr>
        <p:blipFill rotWithShape="1">
          <a:blip r:embed="rId10"/>
          <a:srcRect l="45588" t="3449" r="29222" b="45957"/>
          <a:stretch>
            <a:fillRect/>
          </a:stretch>
        </p:blipFill>
        <p:spPr>
          <a:xfrm>
            <a:off x="124691" y="4894119"/>
            <a:ext cx="332509" cy="27432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chart" Target="../charts/chart1.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14.jpeg"/><Relationship Id="rId1" Type="http://schemas.openxmlformats.org/officeDocument/2006/relationships/image" Target="../media/image13.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image" Target="../media/image22.jpeg"/><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2" name="Google Shape;72;p10"/>
          <p:cNvPicPr preferRelativeResize="0"/>
          <p:nvPr/>
        </p:nvPicPr>
        <p:blipFill rotWithShape="1">
          <a:blip r:embed="rId1"/>
          <a:srcRect/>
          <a:stretch>
            <a:fillRect/>
          </a:stretch>
        </p:blipFill>
        <p:spPr>
          <a:xfrm>
            <a:off x="342901" y="253117"/>
            <a:ext cx="3336245" cy="1370410"/>
          </a:xfrm>
          <a:prstGeom prst="rect">
            <a:avLst/>
          </a:prstGeom>
          <a:noFill/>
          <a:ln>
            <a:noFill/>
          </a:ln>
        </p:spPr>
      </p:pic>
      <p:sp>
        <p:nvSpPr>
          <p:cNvPr id="73" name="Google Shape;73;p10"/>
          <p:cNvSpPr txBox="1">
            <a:spLocks noGrp="1"/>
          </p:cNvSpPr>
          <p:nvPr>
            <p:ph type="sldNum" idx="12"/>
          </p:nvPr>
        </p:nvSpPr>
        <p:spPr>
          <a:xfrm>
            <a:off x="6553200" y="4361530"/>
            <a:ext cx="21336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dirty="0"/>
          </a:p>
        </p:txBody>
      </p:sp>
      <p:sp>
        <p:nvSpPr>
          <p:cNvPr id="75" name="Google Shape;75;p10"/>
          <p:cNvSpPr txBox="1"/>
          <p:nvPr/>
        </p:nvSpPr>
        <p:spPr>
          <a:xfrm>
            <a:off x="771873" y="1432982"/>
            <a:ext cx="7230953" cy="51290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2800"/>
              <a:buFont typeface="Arial" panose="020B0604020202020204"/>
              <a:buNone/>
            </a:pPr>
            <a:r>
              <a:rPr lang="en-US" sz="2800" b="1" i="0" u="none" strike="noStrike" cap="none" dirty="0">
                <a:solidFill>
                  <a:schemeClr val="dk1"/>
                </a:solidFill>
                <a:latin typeface="Arial" panose="020B0604020202020204"/>
                <a:ea typeface="Arial" panose="020B0604020202020204"/>
                <a:cs typeface="Arial" panose="020B0604020202020204"/>
                <a:sym typeface="Arial" panose="020B0604020202020204"/>
              </a:rPr>
              <a:t>May Review 2020</a:t>
            </a:r>
            <a:endParaRPr dirty="0"/>
          </a:p>
        </p:txBody>
      </p:sp>
      <p:graphicFrame>
        <p:nvGraphicFramePr>
          <p:cNvPr id="7" name="Google Shape;82;p11"/>
          <p:cNvGraphicFramePr/>
          <p:nvPr/>
        </p:nvGraphicFramePr>
        <p:xfrm>
          <a:off x="1126034" y="4115127"/>
          <a:ext cx="6938850" cy="643825"/>
        </p:xfrm>
        <a:graphic>
          <a:graphicData uri="http://schemas.openxmlformats.org/drawingml/2006/table">
            <a:tbl>
              <a:tblPr firstRow="1" bandRow="1">
                <a:noFill/>
              </a:tblPr>
              <a:tblGrid>
                <a:gridCol w="3469425"/>
                <a:gridCol w="3469425"/>
              </a:tblGrid>
              <a:tr h="643825">
                <a:tc>
                  <a:txBody>
                    <a:bodyPr/>
                    <a:lstStyle/>
                    <a:p>
                      <a:pPr marL="0" marR="0" lvl="0" indent="0" algn="ctr" rtl="0">
                        <a:spcBef>
                          <a:spcPts val="0"/>
                        </a:spcBef>
                        <a:spcAft>
                          <a:spcPts val="0"/>
                        </a:spcAft>
                        <a:buNone/>
                      </a:pPr>
                      <a:r>
                        <a:rPr lang="en-US" sz="1600" u="none" strike="noStrike" cap="none" dirty="0">
                          <a:latin typeface="Arial" panose="020B0604020202020204"/>
                          <a:ea typeface="Arial" panose="020B0604020202020204"/>
                          <a:cs typeface="Arial" panose="020B0604020202020204"/>
                          <a:sym typeface="Arial" panose="020B0604020202020204"/>
                        </a:rPr>
                        <a:t>NTU PI Tan Rui</a:t>
                      </a:r>
                      <a:endParaRPr sz="1600" u="none" strike="noStrike" cap="none" dirty="0">
                        <a:latin typeface="Arial" panose="020B0604020202020204"/>
                        <a:ea typeface="Arial" panose="020B0604020202020204"/>
                        <a:cs typeface="Arial" panose="020B0604020202020204"/>
                        <a:sym typeface="Arial" panose="020B0604020202020204"/>
                      </a:endParaRPr>
                    </a:p>
                    <a:p>
                      <a:pPr marL="0" marR="0" lvl="0" indent="0" algn="ctr" rtl="0">
                        <a:spcBef>
                          <a:spcPts val="0"/>
                        </a:spcBef>
                        <a:spcAft>
                          <a:spcPts val="0"/>
                        </a:spcAft>
                        <a:buNone/>
                      </a:pPr>
                      <a:r>
                        <a:rPr lang="en-US" sz="1600" u="none" strike="noStrike" cap="none" dirty="0">
                          <a:latin typeface="Arial" panose="020B0604020202020204"/>
                          <a:ea typeface="Arial" panose="020B0604020202020204"/>
                          <a:cs typeface="Arial" panose="020B0604020202020204"/>
                          <a:sym typeface="Arial" panose="020B0604020202020204"/>
                        </a:rPr>
                        <a:t>NTU Co-PI Sinno Jialin Pan</a:t>
                      </a:r>
                      <a:endParaRPr sz="1600" u="none" strike="noStrike" cap="none" dirty="0">
                        <a:latin typeface="Arial" panose="020B0604020202020204"/>
                        <a:ea typeface="Arial" panose="020B0604020202020204"/>
                        <a:cs typeface="Arial" panose="020B0604020202020204"/>
                        <a:sym typeface="Arial" panose="020B0604020202020204"/>
                      </a:endParaRPr>
                    </a:p>
                  </a:txBody>
                  <a:tcPr marL="91450" marR="91450" marT="45725" marB="45725"/>
                </a:tc>
                <a:tc>
                  <a:txBody>
                    <a:bodyPr/>
                    <a:lstStyle/>
                    <a:p>
                      <a:pPr marL="0" marR="0" lvl="0" indent="0" algn="ctr" rtl="0">
                        <a:spcBef>
                          <a:spcPts val="0"/>
                        </a:spcBef>
                        <a:spcAft>
                          <a:spcPts val="0"/>
                        </a:spcAft>
                        <a:buNone/>
                      </a:pPr>
                      <a:r>
                        <a:rPr lang="en-US" sz="1600" u="none" strike="noStrike" cap="none" dirty="0">
                          <a:latin typeface="Arial" panose="020B0604020202020204"/>
                          <a:ea typeface="Arial" panose="020B0604020202020204"/>
                          <a:cs typeface="Arial" panose="020B0604020202020204"/>
                          <a:sym typeface="Arial" panose="020B0604020202020204"/>
                        </a:rPr>
                        <a:t>HP PI Daren Ho</a:t>
                      </a:r>
                      <a:endParaRPr lang="en-US" sz="1600" u="none" strike="noStrike" cap="none" dirty="0">
                        <a:latin typeface="Arial" panose="020B0604020202020204"/>
                        <a:ea typeface="Arial" panose="020B0604020202020204"/>
                        <a:cs typeface="Arial" panose="020B0604020202020204"/>
                        <a:sym typeface="Arial" panose="020B0604020202020204"/>
                      </a:endParaRPr>
                    </a:p>
                    <a:p>
                      <a:pPr marL="0" marR="0" lvl="0" indent="0" algn="ctr" rtl="0">
                        <a:spcBef>
                          <a:spcPts val="0"/>
                        </a:spcBef>
                        <a:spcAft>
                          <a:spcPts val="0"/>
                        </a:spcAft>
                        <a:buNone/>
                      </a:pPr>
                      <a:r>
                        <a:rPr lang="en-US" sz="1600" u="none" strike="noStrike" cap="none" dirty="0">
                          <a:latin typeface="Arial" panose="020B0604020202020204"/>
                          <a:cs typeface="Arial" panose="020B0604020202020204"/>
                          <a:sym typeface="Arial" panose="020B0604020202020204"/>
                        </a:rPr>
                        <a:t>HP PI Marie Vans</a:t>
                      </a:r>
                      <a:endParaRPr dirty="0"/>
                    </a:p>
                  </a:txBody>
                  <a:tcPr marL="91450" marR="91450" marT="45725" marB="45725"/>
                </a:tc>
              </a:tr>
            </a:tbl>
          </a:graphicData>
        </a:graphic>
      </p:graphicFrame>
      <p:sp>
        <p:nvSpPr>
          <p:cNvPr id="8" name="Google Shape;81;p11"/>
          <p:cNvSpPr txBox="1"/>
          <p:nvPr/>
        </p:nvSpPr>
        <p:spPr>
          <a:xfrm>
            <a:off x="556955" y="1995385"/>
            <a:ext cx="8030090" cy="204155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2000"/>
              <a:buFont typeface="Arial" panose="020B0604020202020204"/>
              <a:buNone/>
            </a:pPr>
            <a:r>
              <a:rPr lang="en-US" sz="2000" b="0" i="0" u="none" strike="noStrike" cap="none" dirty="0">
                <a:solidFill>
                  <a:schemeClr val="dk1"/>
                </a:solidFill>
                <a:latin typeface="Arial" panose="020B0604020202020204"/>
                <a:ea typeface="Arial" panose="020B0604020202020204"/>
                <a:cs typeface="Arial" panose="020B0604020202020204"/>
                <a:sym typeface="Arial" panose="020B0604020202020204"/>
              </a:rPr>
              <a:t>AI-003</a:t>
            </a:r>
            <a:r>
              <a:rPr lang="en-US" b="0" i="0" u="none" strike="noStrike" cap="none" dirty="0">
                <a:latin typeface="Arial" panose="020B0604020202020204"/>
                <a:ea typeface="Arial" panose="020B0604020202020204"/>
                <a:cs typeface="Arial" panose="020B0604020202020204"/>
                <a:sym typeface="Arial" panose="020B0604020202020204"/>
              </a:rPr>
              <a:t>: </a:t>
            </a:r>
            <a:r>
              <a:rPr lang="en-US" sz="2000" dirty="0">
                <a:solidFill>
                  <a:schemeClr val="dk1"/>
                </a:solidFill>
              </a:rPr>
              <a:t>Predictive Diagnostics for Multi Jet Fusion and Industrial Digital Printer</a:t>
            </a:r>
            <a:endParaRPr lang="en-US" sz="2000" dirty="0">
              <a:solidFill>
                <a:schemeClr val="dk1"/>
              </a:solidFill>
            </a:endParaRPr>
          </a:p>
          <a:p>
            <a:pPr lvl="0">
              <a:spcBef>
                <a:spcPts val="600"/>
              </a:spcBef>
              <a:buClr>
                <a:schemeClr val="dk1"/>
              </a:buClr>
              <a:buSzPts val="2000"/>
            </a:pPr>
            <a:r>
              <a:rPr lang="en-US" sz="2000" dirty="0">
                <a:solidFill>
                  <a:schemeClr val="dk1"/>
                </a:solidFill>
              </a:rPr>
              <a:t>Two Investigations Underway:</a:t>
            </a:r>
            <a:endParaRPr lang="en-US" sz="2000" dirty="0">
              <a:solidFill>
                <a:schemeClr val="dk1"/>
              </a:solidFill>
            </a:endParaRPr>
          </a:p>
          <a:p>
            <a:pPr marL="457200" lvl="0" indent="-457200">
              <a:spcBef>
                <a:spcPts val="600"/>
              </a:spcBef>
              <a:buClr>
                <a:schemeClr val="dk1"/>
              </a:buClr>
              <a:buSzPts val="2000"/>
              <a:buAutoNum type="arabicParenBoth"/>
            </a:pPr>
            <a:r>
              <a:rPr lang="en-US" sz="2000" dirty="0">
                <a:solidFill>
                  <a:schemeClr val="dk1"/>
                </a:solidFill>
              </a:rPr>
              <a:t>Mfg 4.0 Methods to Ink Cartridge Ship Gate &amp; Reliability (IET)</a:t>
            </a:r>
            <a:endParaRPr lang="en-US" sz="2000" dirty="0">
              <a:solidFill>
                <a:schemeClr val="dk1"/>
              </a:solidFill>
            </a:endParaRPr>
          </a:p>
          <a:p>
            <a:pPr marL="457200" lvl="0" indent="-457200">
              <a:spcBef>
                <a:spcPts val="600"/>
              </a:spcBef>
              <a:buClr>
                <a:schemeClr val="dk1"/>
              </a:buClr>
              <a:buSzPts val="2000"/>
              <a:buAutoNum type="arabicParenBoth"/>
            </a:pPr>
            <a:r>
              <a:rPr lang="en-US" sz="2000" dirty="0">
                <a:solidFill>
                  <a:schemeClr val="dk1"/>
                </a:solidFill>
              </a:rPr>
              <a:t>Ink Bag and Cartridge I</a:t>
            </a:r>
            <a:r>
              <a:rPr lang="en-US" sz="2000" dirty="0"/>
              <a:t>nspection</a:t>
            </a:r>
            <a:endParaRPr lang="en-US" sz="2000" dirty="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48307"/>
            <a:ext cx="5166338" cy="672331"/>
          </a:xfrm>
        </p:spPr>
        <p:txBody>
          <a:bodyPr/>
          <a:lstStyle/>
          <a:p>
            <a:r>
              <a:rPr kumimoji="1" lang="en-US" altLang="zh-SG" sz="2400" b="1" dirty="0"/>
              <a:t>Image Recognition Methods </a:t>
            </a:r>
            <a:endParaRPr kumimoji="1" lang="zh-SG" altLang="en-US" sz="2400" b="1" dirty="0"/>
          </a:p>
        </p:txBody>
      </p:sp>
      <p:sp>
        <p:nvSpPr>
          <p:cNvPr id="22" name="内容占位符 2"/>
          <p:cNvSpPr txBox="1"/>
          <p:nvPr/>
        </p:nvSpPr>
        <p:spPr>
          <a:xfrm>
            <a:off x="-61188" y="822147"/>
            <a:ext cx="4377018" cy="33436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panose="020B0604020202020204"/>
              <a:buChar char="•"/>
              <a:defRPr sz="3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42900" algn="l" rtl="0">
              <a:lnSpc>
                <a:spcPct val="100000"/>
              </a:lnSpc>
              <a:spcBef>
                <a:spcPts val="360"/>
              </a:spcBef>
              <a:spcAft>
                <a:spcPts val="0"/>
              </a:spcAft>
              <a:buClr>
                <a:schemeClr val="dk1"/>
              </a:buClr>
              <a:buSzPts val="1800"/>
              <a:buFont typeface="Arial" panose="020B0604020202020204"/>
              <a:buChar char="–"/>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100000"/>
              </a:lnSpc>
              <a:spcBef>
                <a:spcPts val="360"/>
              </a:spcBef>
              <a:spcAft>
                <a:spcPts val="0"/>
              </a:spcAft>
              <a:buClr>
                <a:schemeClr val="dk1"/>
              </a:buClr>
              <a:buSzPts val="18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0" indent="0" algn="ctr">
              <a:buNone/>
            </a:pPr>
            <a:r>
              <a:rPr kumimoji="1" lang="en-US" altLang="zh-SG" sz="1600" b="1" dirty="0">
                <a:solidFill>
                  <a:srgbClr val="0066FF"/>
                </a:solidFill>
              </a:rPr>
              <a:t>Gaussian Model Method (GMM)</a:t>
            </a:r>
            <a:endParaRPr kumimoji="1" lang="en-US" altLang="zh-SG" sz="1600" b="1" dirty="0">
              <a:solidFill>
                <a:srgbClr val="0066FF"/>
              </a:solidFill>
            </a:endParaRPr>
          </a:p>
          <a:p>
            <a:pPr marL="285750" indent="-285750" algn="just">
              <a:buFont typeface="Courier New" panose="02070309020205020404" pitchFamily="49" charset="0"/>
              <a:buChar char="o"/>
            </a:pPr>
            <a:r>
              <a:rPr kumimoji="1" lang="en-US" altLang="zh-SG" sz="1400" dirty="0"/>
              <a:t>Pros</a:t>
            </a:r>
            <a:endParaRPr kumimoji="1" lang="en-US" altLang="zh-SG" sz="1400" dirty="0"/>
          </a:p>
          <a:p>
            <a:pPr marL="742950" lvl="1" indent="-285750" algn="just">
              <a:lnSpc>
                <a:spcPct val="150000"/>
              </a:lnSpc>
              <a:buFont typeface="Arial" panose="020B0604020202020204" pitchFamily="34" charset="0"/>
              <a:buChar char="•"/>
            </a:pPr>
            <a:r>
              <a:rPr kumimoji="1" lang="en-US" altLang="zh-SG" sz="1500" dirty="0"/>
              <a:t>Can localize and measure the size of air bubbles at pixel levels</a:t>
            </a:r>
            <a:endParaRPr kumimoji="1" lang="en-US" altLang="zh-SG" sz="1500" dirty="0"/>
          </a:p>
          <a:p>
            <a:pPr marL="742950" lvl="1" indent="-285750" algn="just">
              <a:lnSpc>
                <a:spcPct val="150000"/>
              </a:lnSpc>
              <a:buFont typeface="Arial" panose="020B0604020202020204" pitchFamily="34" charset="0"/>
              <a:buChar char="•"/>
            </a:pPr>
            <a:r>
              <a:rPr kumimoji="1" lang="en-US" altLang="zh-SG" sz="1500" dirty="0"/>
              <a:t>Not need to label images</a:t>
            </a:r>
            <a:endParaRPr kumimoji="1" lang="en-US" altLang="zh-SG" sz="1500" dirty="0"/>
          </a:p>
          <a:p>
            <a:pPr marL="285750" indent="-285750" algn="just">
              <a:lnSpc>
                <a:spcPct val="150000"/>
              </a:lnSpc>
              <a:buFont typeface="Courier New" panose="02070309020205020404" pitchFamily="49" charset="0"/>
              <a:buChar char="o"/>
            </a:pPr>
            <a:r>
              <a:rPr kumimoji="1" lang="en-US" altLang="zh-SG" sz="1400" dirty="0"/>
              <a:t>Cons</a:t>
            </a:r>
            <a:endParaRPr kumimoji="1" lang="en-US" altLang="zh-SG" sz="1400" dirty="0"/>
          </a:p>
          <a:p>
            <a:pPr marL="742950" lvl="1" indent="-285750" algn="just">
              <a:lnSpc>
                <a:spcPct val="150000"/>
              </a:lnSpc>
              <a:buFont typeface="Arial" panose="020B0604020202020204" pitchFamily="34" charset="0"/>
              <a:buChar char="•"/>
            </a:pPr>
            <a:r>
              <a:rPr kumimoji="1" lang="en-US" altLang="zh-SG" sz="1500" dirty="0"/>
              <a:t>Long inference latency</a:t>
            </a:r>
            <a:endParaRPr kumimoji="1" lang="en-US" altLang="zh-SG" sz="1500" dirty="0"/>
          </a:p>
          <a:p>
            <a:pPr marL="742950" lvl="1" indent="-285750" algn="just">
              <a:lnSpc>
                <a:spcPct val="150000"/>
              </a:lnSpc>
              <a:buFont typeface="Arial" panose="020B0604020202020204" pitchFamily="34" charset="0"/>
              <a:buChar char="•"/>
            </a:pPr>
            <a:r>
              <a:rPr kumimoji="1" lang="en-US" altLang="zh-SG" sz="1500" dirty="0"/>
              <a:t>Pixel level classification is sensitive to lighting and vibration</a:t>
            </a:r>
            <a:endParaRPr kumimoji="1" lang="en-US" altLang="zh-SG" sz="1500" dirty="0"/>
          </a:p>
        </p:txBody>
      </p:sp>
      <p:sp>
        <p:nvSpPr>
          <p:cNvPr id="5" name="内容占位符 2"/>
          <p:cNvSpPr txBox="1"/>
          <p:nvPr/>
        </p:nvSpPr>
        <p:spPr>
          <a:xfrm>
            <a:off x="4521200" y="822147"/>
            <a:ext cx="4437530" cy="33436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panose="020B0604020202020204"/>
              <a:buChar char="•"/>
              <a:defRPr sz="3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42900" algn="l" rtl="0">
              <a:lnSpc>
                <a:spcPct val="100000"/>
              </a:lnSpc>
              <a:spcBef>
                <a:spcPts val="360"/>
              </a:spcBef>
              <a:spcAft>
                <a:spcPts val="0"/>
              </a:spcAft>
              <a:buClr>
                <a:schemeClr val="dk1"/>
              </a:buClr>
              <a:buSzPts val="1800"/>
              <a:buFont typeface="Arial" panose="020B0604020202020204"/>
              <a:buChar char="–"/>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100000"/>
              </a:lnSpc>
              <a:spcBef>
                <a:spcPts val="360"/>
              </a:spcBef>
              <a:spcAft>
                <a:spcPts val="0"/>
              </a:spcAft>
              <a:buClr>
                <a:schemeClr val="dk1"/>
              </a:buClr>
              <a:buSzPts val="18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0" indent="0" algn="ctr">
              <a:buNone/>
            </a:pPr>
            <a:r>
              <a:rPr kumimoji="1" lang="en-US" altLang="zh-SG" sz="1600" b="1" dirty="0">
                <a:solidFill>
                  <a:srgbClr val="0066FF"/>
                </a:solidFill>
              </a:rPr>
              <a:t>Deep Neural Network (DNN)</a:t>
            </a:r>
            <a:endParaRPr kumimoji="1" lang="en-US" altLang="zh-SG" sz="1600" b="1" dirty="0">
              <a:solidFill>
                <a:srgbClr val="0066FF"/>
              </a:solidFill>
            </a:endParaRPr>
          </a:p>
          <a:p>
            <a:pPr marL="285750" indent="-285750" algn="just">
              <a:buFont typeface="Courier New" panose="02070309020205020404" pitchFamily="49" charset="0"/>
              <a:buChar char="o"/>
            </a:pPr>
            <a:r>
              <a:rPr kumimoji="1" lang="en-US" altLang="zh-SG" sz="1400" dirty="0"/>
              <a:t>Pros</a:t>
            </a:r>
            <a:endParaRPr kumimoji="1" lang="en-US" altLang="zh-SG" sz="1400" dirty="0"/>
          </a:p>
          <a:p>
            <a:pPr marL="742950" lvl="1" indent="-285750" algn="just">
              <a:lnSpc>
                <a:spcPct val="150000"/>
              </a:lnSpc>
              <a:buFont typeface="Arial" panose="020B0604020202020204" pitchFamily="34" charset="0"/>
              <a:buChar char="•"/>
            </a:pPr>
            <a:r>
              <a:rPr kumimoji="1" lang="en-US" altLang="zh-SG" sz="1500" dirty="0"/>
              <a:t>Short inference latency (20x shorter than GMM)</a:t>
            </a:r>
            <a:endParaRPr kumimoji="1" lang="en-US" altLang="zh-SG" sz="1500" dirty="0"/>
          </a:p>
          <a:p>
            <a:pPr marL="742950" lvl="1" indent="-285750" algn="just">
              <a:lnSpc>
                <a:spcPct val="150000"/>
              </a:lnSpc>
              <a:buFont typeface="Arial" panose="020B0604020202020204" pitchFamily="34" charset="0"/>
              <a:buChar char="•"/>
            </a:pPr>
            <a:r>
              <a:rPr kumimoji="1" lang="en-US" altLang="zh-SG" sz="1500" dirty="0"/>
              <a:t>Reduced computation complexity</a:t>
            </a:r>
            <a:endParaRPr kumimoji="1" lang="en-US" altLang="zh-SG" sz="1500" dirty="0"/>
          </a:p>
          <a:p>
            <a:pPr marL="285750" indent="-285750" algn="just">
              <a:buFont typeface="Courier New" panose="02070309020205020404" pitchFamily="49" charset="0"/>
              <a:buChar char="o"/>
            </a:pPr>
            <a:r>
              <a:rPr kumimoji="1" lang="en-US" altLang="zh-SG" sz="1400" dirty="0"/>
              <a:t>Cons</a:t>
            </a:r>
            <a:endParaRPr kumimoji="1" lang="en-US" altLang="zh-SG" sz="1400" dirty="0"/>
          </a:p>
          <a:p>
            <a:pPr marL="742950" lvl="1" indent="-285750" algn="just">
              <a:lnSpc>
                <a:spcPct val="150000"/>
              </a:lnSpc>
              <a:buFont typeface="Arial" panose="020B0604020202020204" pitchFamily="34" charset="0"/>
              <a:buChar char="•"/>
            </a:pPr>
            <a:r>
              <a:rPr kumimoji="1" lang="en-US" altLang="zh-SG" sz="1500" dirty="0"/>
              <a:t>Cannot measure the bubble’s size</a:t>
            </a:r>
            <a:endParaRPr kumimoji="1" lang="en-US" altLang="zh-SG" sz="1500" dirty="0"/>
          </a:p>
          <a:p>
            <a:pPr marL="742950" lvl="1" indent="-285750" algn="just">
              <a:lnSpc>
                <a:spcPct val="150000"/>
              </a:lnSpc>
              <a:buFont typeface="Arial" panose="020B0604020202020204" pitchFamily="34" charset="0"/>
              <a:buChar char="•"/>
            </a:pPr>
            <a:r>
              <a:rPr kumimoji="1" lang="en-US" altLang="zh-SG" sz="1500" dirty="0"/>
              <a:t>Need labelled images to train DNN</a:t>
            </a:r>
            <a:endParaRPr kumimoji="1" lang="en-US" altLang="zh-SG" sz="1500" dirty="0"/>
          </a:p>
        </p:txBody>
      </p:sp>
      <p:cxnSp>
        <p:nvCxnSpPr>
          <p:cNvPr id="8" name="Straight Connector 7"/>
          <p:cNvCxnSpPr/>
          <p:nvPr/>
        </p:nvCxnSpPr>
        <p:spPr>
          <a:xfrm>
            <a:off x="4452342" y="822147"/>
            <a:ext cx="0" cy="3756203"/>
          </a:xfrm>
          <a:prstGeom prst="line">
            <a:avLst/>
          </a:prstGeom>
        </p:spPr>
        <p:style>
          <a:lnRef idx="3">
            <a:schemeClr val="accent5"/>
          </a:lnRef>
          <a:fillRef idx="0">
            <a:schemeClr val="accent5"/>
          </a:fillRef>
          <a:effectRef idx="2">
            <a:schemeClr val="accent5"/>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80" y="0"/>
            <a:ext cx="4621173" cy="857250"/>
          </a:xfrm>
        </p:spPr>
        <p:txBody>
          <a:bodyPr/>
          <a:lstStyle/>
          <a:p>
            <a:r>
              <a:rPr kumimoji="1" lang="en-US" altLang="zh-SG" sz="2800" b="1" dirty="0"/>
              <a:t>DNN Approach </a:t>
            </a:r>
            <a:endParaRPr kumimoji="1" lang="zh-SG" altLang="en-US" sz="2800" b="1" dirty="0"/>
          </a:p>
        </p:txBody>
      </p:sp>
      <p:sp>
        <p:nvSpPr>
          <p:cNvPr id="3" name="内容占位符 2"/>
          <p:cNvSpPr>
            <a:spLocks noGrp="1"/>
          </p:cNvSpPr>
          <p:nvPr>
            <p:ph idx="1"/>
          </p:nvPr>
        </p:nvSpPr>
        <p:spPr>
          <a:xfrm>
            <a:off x="168331" y="636354"/>
            <a:ext cx="5783970" cy="3343663"/>
          </a:xfrm>
        </p:spPr>
        <p:txBody>
          <a:bodyPr/>
          <a:lstStyle/>
          <a:p>
            <a:pPr marL="285750" indent="-285750" algn="just">
              <a:lnSpc>
                <a:spcPct val="150000"/>
              </a:lnSpc>
              <a:buFont typeface="Courier New" panose="02070309020205020404" pitchFamily="49" charset="0"/>
              <a:buChar char="o"/>
            </a:pPr>
            <a:r>
              <a:rPr kumimoji="1" lang="en-US" altLang="zh-SG" sz="1600" dirty="0"/>
              <a:t>Labeling method </a:t>
            </a:r>
            <a:endParaRPr kumimoji="1" lang="en-US" altLang="zh-SG" sz="1600" dirty="0"/>
          </a:p>
          <a:p>
            <a:pPr marL="742950" lvl="1" indent="-285750" algn="just">
              <a:buFont typeface="Arial" panose="020B0604020202020204" pitchFamily="34" charset="0"/>
              <a:buChar char="•"/>
            </a:pPr>
            <a:r>
              <a:rPr kumimoji="1" lang="en-US" altLang="zh-SG" sz="1500" dirty="0"/>
              <a:t>Separately label three parts of Y-joint </a:t>
            </a:r>
            <a:endParaRPr kumimoji="1" lang="en-US" altLang="zh-SG" sz="1500" dirty="0"/>
          </a:p>
          <a:p>
            <a:pPr marL="457200" lvl="1" indent="0" algn="just">
              <a:buNone/>
            </a:pPr>
            <a:r>
              <a:rPr kumimoji="1" lang="en-US" altLang="zh-SG" sz="1500" dirty="0"/>
              <a:t>e.g., 101 where 0: no bubble and 1: bubble</a:t>
            </a:r>
            <a:endParaRPr kumimoji="1" lang="en-US" altLang="zh-SG" sz="1500" dirty="0"/>
          </a:p>
          <a:p>
            <a:pPr marL="285750" indent="-285750" algn="just">
              <a:lnSpc>
                <a:spcPct val="150000"/>
              </a:lnSpc>
              <a:buFont typeface="Courier New" panose="02070309020205020404" pitchFamily="49" charset="0"/>
              <a:buChar char="o"/>
            </a:pPr>
            <a:r>
              <a:rPr kumimoji="1" lang="en-US" altLang="zh-SG" sz="1500" dirty="0"/>
              <a:t>DNN model</a:t>
            </a:r>
            <a:endParaRPr kumimoji="1" lang="en-US" altLang="zh-SG" sz="1500" dirty="0"/>
          </a:p>
        </p:txBody>
      </p:sp>
      <p:grpSp>
        <p:nvGrpSpPr>
          <p:cNvPr id="8" name="组合 7"/>
          <p:cNvGrpSpPr/>
          <p:nvPr/>
        </p:nvGrpSpPr>
        <p:grpSpPr>
          <a:xfrm>
            <a:off x="5826223" y="119483"/>
            <a:ext cx="1836000" cy="2088000"/>
            <a:chOff x="6982199" y="1425154"/>
            <a:chExt cx="3263329" cy="3772631"/>
          </a:xfrm>
        </p:grpSpPr>
        <p:pic>
          <p:nvPicPr>
            <p:cNvPr id="4" name="图片 3" descr="卡通人物&#10;&#10;描述已自动生成"/>
            <p:cNvPicPr>
              <a:picLocks noChangeAspect="1"/>
            </p:cNvPicPr>
            <p:nvPr/>
          </p:nvPicPr>
          <p:blipFill>
            <a:blip r:embed="rId2"/>
            <a:stretch>
              <a:fillRect/>
            </a:stretch>
          </p:blipFill>
          <p:spPr>
            <a:xfrm>
              <a:off x="6982199" y="1425154"/>
              <a:ext cx="3263329" cy="3772631"/>
            </a:xfrm>
            <a:prstGeom prst="rect">
              <a:avLst/>
            </a:prstGeom>
            <a:effectLst/>
          </p:spPr>
        </p:pic>
        <p:sp>
          <p:nvSpPr>
            <p:cNvPr id="5" name="文本框 4"/>
            <p:cNvSpPr txBox="1"/>
            <p:nvPr/>
          </p:nvSpPr>
          <p:spPr>
            <a:xfrm>
              <a:off x="7255484" y="2752385"/>
              <a:ext cx="929979" cy="393123"/>
            </a:xfrm>
            <a:prstGeom prst="rect">
              <a:avLst/>
            </a:prstGeom>
            <a:noFill/>
          </p:spPr>
          <p:txBody>
            <a:bodyPr wrap="none" rtlCol="0">
              <a:spAutoFit/>
            </a:bodyPr>
            <a:lstStyle/>
            <a:p>
              <a:r>
                <a:rPr kumimoji="1" lang="en-US" altLang="zh-SG" sz="1050" dirty="0">
                  <a:solidFill>
                    <a:srgbClr val="FF0000"/>
                  </a:solidFill>
                </a:rPr>
                <a:t>Part 1</a:t>
              </a:r>
              <a:endParaRPr kumimoji="1" lang="zh-SG" altLang="en-US" sz="1050" dirty="0">
                <a:solidFill>
                  <a:srgbClr val="FF0000"/>
                </a:solidFill>
              </a:endParaRPr>
            </a:p>
          </p:txBody>
        </p:sp>
        <p:sp>
          <p:nvSpPr>
            <p:cNvPr id="6" name="文本框 5"/>
            <p:cNvSpPr txBox="1"/>
            <p:nvPr/>
          </p:nvSpPr>
          <p:spPr>
            <a:xfrm>
              <a:off x="9103941" y="2671072"/>
              <a:ext cx="929979" cy="393123"/>
            </a:xfrm>
            <a:prstGeom prst="rect">
              <a:avLst/>
            </a:prstGeom>
            <a:noFill/>
          </p:spPr>
          <p:txBody>
            <a:bodyPr wrap="none" rtlCol="0">
              <a:spAutoFit/>
            </a:bodyPr>
            <a:lstStyle/>
            <a:p>
              <a:r>
                <a:rPr kumimoji="1" lang="en-US" altLang="zh-SG" sz="1050" dirty="0">
                  <a:solidFill>
                    <a:srgbClr val="FF0000"/>
                  </a:solidFill>
                </a:rPr>
                <a:t>Part 2</a:t>
              </a:r>
              <a:endParaRPr kumimoji="1" lang="zh-SG" altLang="en-US" sz="1050" dirty="0">
                <a:solidFill>
                  <a:srgbClr val="FF0000"/>
                </a:solidFill>
              </a:endParaRPr>
            </a:p>
          </p:txBody>
        </p:sp>
        <p:sp>
          <p:nvSpPr>
            <p:cNvPr id="7" name="文本框 6"/>
            <p:cNvSpPr txBox="1"/>
            <p:nvPr/>
          </p:nvSpPr>
          <p:spPr>
            <a:xfrm>
              <a:off x="8829158" y="3225125"/>
              <a:ext cx="929979" cy="393123"/>
            </a:xfrm>
            <a:prstGeom prst="rect">
              <a:avLst/>
            </a:prstGeom>
            <a:noFill/>
          </p:spPr>
          <p:txBody>
            <a:bodyPr wrap="none" rtlCol="0">
              <a:spAutoFit/>
            </a:bodyPr>
            <a:lstStyle/>
            <a:p>
              <a:r>
                <a:rPr kumimoji="1" lang="en-US" altLang="zh-SG" sz="1050" dirty="0">
                  <a:solidFill>
                    <a:srgbClr val="FF0000"/>
                  </a:solidFill>
                </a:rPr>
                <a:t>Part 3</a:t>
              </a:r>
              <a:endParaRPr kumimoji="1" lang="zh-SG" altLang="en-US" sz="1050" dirty="0">
                <a:solidFill>
                  <a:srgbClr val="FF0000"/>
                </a:solidFill>
              </a:endParaRPr>
            </a:p>
          </p:txBody>
        </p:sp>
      </p:grpSp>
      <p:pic>
        <p:nvPicPr>
          <p:cNvPr id="15" name="图片 14" descr="图片包含 窗户, 太阳, 日落, 大&#10;&#10;描述已自动生成"/>
          <p:cNvPicPr>
            <a:picLocks noChangeAspect="1"/>
          </p:cNvPicPr>
          <p:nvPr/>
        </p:nvPicPr>
        <p:blipFill>
          <a:blip r:embed="rId3"/>
          <a:stretch>
            <a:fillRect/>
          </a:stretch>
        </p:blipFill>
        <p:spPr>
          <a:xfrm>
            <a:off x="231408" y="2207483"/>
            <a:ext cx="4397645" cy="2160000"/>
          </a:xfrm>
          <a:prstGeom prst="rect">
            <a:avLst/>
          </a:prstGeom>
        </p:spPr>
      </p:pic>
      <p:graphicFrame>
        <p:nvGraphicFramePr>
          <p:cNvPr id="9" name="图表 32"/>
          <p:cNvGraphicFramePr/>
          <p:nvPr/>
        </p:nvGraphicFramePr>
        <p:xfrm>
          <a:off x="5230906" y="2232176"/>
          <a:ext cx="3693707" cy="2273029"/>
        </p:xfrm>
        <a:graphic>
          <a:graphicData uri="http://schemas.openxmlformats.org/drawingml/2006/chart">
            <c:chart xmlns:c="http://schemas.openxmlformats.org/drawingml/2006/chart" xmlns:r="http://schemas.openxmlformats.org/officeDocument/2006/relationships" r:id="rId1"/>
          </a:graphicData>
        </a:graphic>
      </p:graphicFrame>
      <p:sp>
        <p:nvSpPr>
          <p:cNvPr id="11" name="Arrow: Right 10"/>
          <p:cNvSpPr/>
          <p:nvPr/>
        </p:nvSpPr>
        <p:spPr>
          <a:xfrm>
            <a:off x="4731370" y="3213678"/>
            <a:ext cx="430306" cy="23311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dirty="0"/>
          </a:p>
        </p:txBody>
      </p:sp>
      <p:sp>
        <p:nvSpPr>
          <p:cNvPr id="12" name="TextBox 11"/>
          <p:cNvSpPr txBox="1"/>
          <p:nvPr/>
        </p:nvSpPr>
        <p:spPr>
          <a:xfrm>
            <a:off x="7963149" y="2104973"/>
            <a:ext cx="779929" cy="307777"/>
          </a:xfrm>
          <a:prstGeom prst="rect">
            <a:avLst/>
          </a:prstGeom>
          <a:noFill/>
        </p:spPr>
        <p:txBody>
          <a:bodyPr wrap="square" rtlCol="0">
            <a:spAutoFit/>
          </a:bodyPr>
          <a:lstStyle/>
          <a:p>
            <a:r>
              <a:rPr lang="en-SG" dirty="0"/>
              <a:t>98.3%</a:t>
            </a:r>
            <a:endParaRPr lang="en-SG"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65" y="7352"/>
            <a:ext cx="8229600" cy="800100"/>
          </a:xfrm>
        </p:spPr>
        <p:txBody>
          <a:bodyPr/>
          <a:lstStyle/>
          <a:p>
            <a:r>
              <a:rPr kumimoji="1" lang="en-US" altLang="zh-SG" sz="3200" dirty="0"/>
              <a:t>Current Challenges &amp; Future Work</a:t>
            </a:r>
            <a:endParaRPr kumimoji="1" lang="zh-SG" altLang="en-US" sz="3200" dirty="0"/>
          </a:p>
        </p:txBody>
      </p:sp>
      <p:sp>
        <p:nvSpPr>
          <p:cNvPr id="3" name="内容占位符 2"/>
          <p:cNvSpPr>
            <a:spLocks noGrp="1"/>
          </p:cNvSpPr>
          <p:nvPr>
            <p:ph idx="1"/>
          </p:nvPr>
        </p:nvSpPr>
        <p:spPr>
          <a:xfrm>
            <a:off x="46534" y="746281"/>
            <a:ext cx="8585947" cy="4035886"/>
          </a:xfrm>
        </p:spPr>
        <p:txBody>
          <a:bodyPr>
            <a:noAutofit/>
          </a:bodyPr>
          <a:lstStyle/>
          <a:p>
            <a:pPr marL="285750" indent="-285750" algn="just">
              <a:lnSpc>
                <a:spcPct val="150000"/>
              </a:lnSpc>
              <a:buFont typeface="Courier New" panose="02070309020205020404" pitchFamily="49" charset="0"/>
              <a:buChar char="o"/>
            </a:pPr>
            <a:r>
              <a:rPr lang="en-GB" altLang="zh-SG" sz="1600" dirty="0"/>
              <a:t>Challenges on DNN training and testing</a:t>
            </a:r>
            <a:endParaRPr lang="en-GB" altLang="zh-SG" sz="1600" dirty="0"/>
          </a:p>
          <a:p>
            <a:pPr marL="742950" lvl="1" indent="-285750" algn="just">
              <a:lnSpc>
                <a:spcPct val="150000"/>
              </a:lnSpc>
              <a:buFont typeface="Arial" panose="020B0604020202020204" pitchFamily="34" charset="0"/>
              <a:buChar char="•"/>
            </a:pPr>
            <a:r>
              <a:rPr lang="en-US" altLang="zh-SG" sz="1500" dirty="0"/>
              <a:t>Hard to differentiate clear water and air bubble</a:t>
            </a:r>
            <a:endParaRPr lang="en-US" altLang="zh-SG" sz="1500" dirty="0"/>
          </a:p>
          <a:p>
            <a:pPr marL="742950" lvl="1" indent="-285750" algn="just">
              <a:lnSpc>
                <a:spcPct val="150000"/>
              </a:lnSpc>
              <a:buFont typeface="Arial" panose="020B0604020202020204" pitchFamily="34" charset="0"/>
              <a:buChar char="•"/>
            </a:pPr>
            <a:r>
              <a:rPr lang="en-US" altLang="zh-SG" sz="1500" dirty="0"/>
              <a:t>Pending for field testing to validate actual performance</a:t>
            </a:r>
            <a:endParaRPr lang="en-GB" altLang="zh-SG" sz="1500" dirty="0"/>
          </a:p>
          <a:p>
            <a:pPr marL="285750" indent="-285750" algn="just">
              <a:lnSpc>
                <a:spcPct val="150000"/>
              </a:lnSpc>
              <a:buFont typeface="Courier New" panose="02070309020205020404" pitchFamily="49" charset="0"/>
              <a:buChar char="o"/>
            </a:pPr>
            <a:r>
              <a:rPr kumimoji="1" lang="en-SG" altLang="zh-SG" sz="1600" dirty="0"/>
              <a:t>Ongoing investigations to reduce system complexity and speed up computation</a:t>
            </a:r>
            <a:endParaRPr kumimoji="1" lang="en-SG" altLang="zh-SG" sz="1600" dirty="0"/>
          </a:p>
          <a:p>
            <a:pPr marL="742950" lvl="1" indent="-285750" algn="just">
              <a:lnSpc>
                <a:spcPct val="150000"/>
              </a:lnSpc>
              <a:buFont typeface="Arial" panose="020B0604020202020204" pitchFamily="34" charset="0"/>
              <a:buChar char="•"/>
            </a:pPr>
            <a:r>
              <a:rPr kumimoji="1" lang="en-US" altLang="zh-SG" sz="1500" dirty="0"/>
              <a:t>Develop a new testbed consisting of multiple low-power cameras and one computing edge node (e.g., a Raspberry Pi with Intel Duo Stick).</a:t>
            </a:r>
            <a:endParaRPr kumimoji="1" lang="en-US" altLang="zh-SG" sz="1500" dirty="0"/>
          </a:p>
          <a:p>
            <a:pPr marL="742950" lvl="1" indent="-285750" algn="just">
              <a:lnSpc>
                <a:spcPct val="150000"/>
              </a:lnSpc>
              <a:buFont typeface="Arial" panose="020B0604020202020204" pitchFamily="34" charset="0"/>
              <a:buChar char="•"/>
            </a:pPr>
            <a:r>
              <a:rPr kumimoji="1" lang="en-US" altLang="zh-SG" sz="1500" dirty="0"/>
              <a:t>Dynamically split DNN model between low-power cameras and edge node over wireless channels to reduce power consumption of cameras. </a:t>
            </a:r>
            <a:endParaRPr kumimoji="1" lang="en-US" altLang="zh-SG" sz="1500" dirty="0"/>
          </a:p>
          <a:p>
            <a:pPr marL="742950" lvl="1" indent="-285750" algn="just">
              <a:lnSpc>
                <a:spcPct val="150000"/>
              </a:lnSpc>
              <a:buFont typeface="Arial" panose="020B0604020202020204" pitchFamily="34" charset="0"/>
              <a:buChar char="•"/>
            </a:pPr>
            <a:r>
              <a:rPr kumimoji="1" lang="en-US" altLang="zh-SG" sz="1500" dirty="0"/>
              <a:t>Wireless power transfer and renewable energy methods to charge cameras’ batteries.</a:t>
            </a:r>
            <a:endParaRPr kumimoji="1" lang="en-US" altLang="zh-SG" sz="1500" dirty="0"/>
          </a:p>
        </p:txBody>
      </p:sp>
      <p:grpSp>
        <p:nvGrpSpPr>
          <p:cNvPr id="11" name="Group 10"/>
          <p:cNvGrpSpPr/>
          <p:nvPr/>
        </p:nvGrpSpPr>
        <p:grpSpPr>
          <a:xfrm>
            <a:off x="7433440" y="680112"/>
            <a:ext cx="1600257" cy="1404000"/>
            <a:chOff x="6987506" y="128506"/>
            <a:chExt cx="1600257" cy="1404000"/>
          </a:xfrm>
        </p:grpSpPr>
        <p:pic>
          <p:nvPicPr>
            <p:cNvPr id="6" name="图片 8" descr="图片包含 黑暗, 灯光, 黄色, 黑色&#10;&#10;描述已自动生成"/>
            <p:cNvPicPr>
              <a:picLocks noChangeAspect="1"/>
            </p:cNvPicPr>
            <p:nvPr/>
          </p:nvPicPr>
          <p:blipFill>
            <a:blip r:embed="rId1"/>
            <a:stretch>
              <a:fillRect/>
            </a:stretch>
          </p:blipFill>
          <p:spPr>
            <a:xfrm>
              <a:off x="7046323" y="128506"/>
              <a:ext cx="1404000" cy="1404000"/>
            </a:xfrm>
            <a:prstGeom prst="rect">
              <a:avLst/>
            </a:prstGeom>
          </p:spPr>
        </p:pic>
        <p:sp>
          <p:nvSpPr>
            <p:cNvPr id="7" name="椭圆 15"/>
            <p:cNvSpPr/>
            <p:nvPr/>
          </p:nvSpPr>
          <p:spPr>
            <a:xfrm>
              <a:off x="7785331" y="766649"/>
              <a:ext cx="256470" cy="246221"/>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SG" altLang="en-US"/>
            </a:p>
          </p:txBody>
        </p:sp>
        <p:sp>
          <p:nvSpPr>
            <p:cNvPr id="8" name="椭圆 19"/>
            <p:cNvSpPr/>
            <p:nvPr/>
          </p:nvSpPr>
          <p:spPr>
            <a:xfrm rot="19585792">
              <a:off x="7569638" y="694823"/>
              <a:ext cx="216928" cy="499914"/>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SG" altLang="en-US"/>
            </a:p>
          </p:txBody>
        </p:sp>
        <p:sp>
          <p:nvSpPr>
            <p:cNvPr id="9" name="文本框 20"/>
            <p:cNvSpPr txBox="1"/>
            <p:nvPr/>
          </p:nvSpPr>
          <p:spPr>
            <a:xfrm>
              <a:off x="7785331" y="518560"/>
              <a:ext cx="802432" cy="276999"/>
            </a:xfrm>
            <a:prstGeom prst="rect">
              <a:avLst/>
            </a:prstGeom>
            <a:noFill/>
          </p:spPr>
          <p:txBody>
            <a:bodyPr wrap="square" rtlCol="0">
              <a:spAutoFit/>
            </a:bodyPr>
            <a:lstStyle/>
            <a:p>
              <a:r>
                <a:rPr kumimoji="1" lang="en-US" altLang="zh-SG" sz="1200" dirty="0">
                  <a:solidFill>
                    <a:srgbClr val="FF0000"/>
                  </a:solidFill>
                </a:rPr>
                <a:t>Bubble</a:t>
              </a:r>
              <a:endParaRPr kumimoji="1" lang="zh-SG" altLang="en-US" sz="1200" dirty="0">
                <a:solidFill>
                  <a:srgbClr val="FF0000"/>
                </a:solidFill>
              </a:endParaRPr>
            </a:p>
          </p:txBody>
        </p:sp>
        <p:sp>
          <p:nvSpPr>
            <p:cNvPr id="10" name="文本框 24"/>
            <p:cNvSpPr txBox="1"/>
            <p:nvPr/>
          </p:nvSpPr>
          <p:spPr>
            <a:xfrm>
              <a:off x="6987506" y="1069575"/>
              <a:ext cx="1046091" cy="246221"/>
            </a:xfrm>
            <a:prstGeom prst="rect">
              <a:avLst/>
            </a:prstGeom>
            <a:noFill/>
          </p:spPr>
          <p:txBody>
            <a:bodyPr wrap="square" rtlCol="0">
              <a:spAutoFit/>
            </a:bodyPr>
            <a:lstStyle/>
            <a:p>
              <a:r>
                <a:rPr kumimoji="1" lang="en-US" altLang="zh-SG" sz="1000" dirty="0">
                  <a:solidFill>
                    <a:srgbClr val="FFFF00"/>
                  </a:solidFill>
                </a:rPr>
                <a:t>Clear water</a:t>
              </a:r>
              <a:endParaRPr kumimoji="1" lang="zh-SG" altLang="en-US" sz="1000" dirty="0">
                <a:solidFill>
                  <a:srgbClr val="FFFF00"/>
                </a:solidFill>
              </a:endParaRPr>
            </a:p>
          </p:txBody>
        </p:sp>
      </p:grpSp>
      <p:grpSp>
        <p:nvGrpSpPr>
          <p:cNvPr id="16" name="Group 15"/>
          <p:cNvGrpSpPr/>
          <p:nvPr/>
        </p:nvGrpSpPr>
        <p:grpSpPr>
          <a:xfrm>
            <a:off x="5962206" y="680112"/>
            <a:ext cx="1404000" cy="1404000"/>
            <a:chOff x="5029302" y="26971"/>
            <a:chExt cx="1404000" cy="1404000"/>
          </a:xfrm>
        </p:grpSpPr>
        <p:pic>
          <p:nvPicPr>
            <p:cNvPr id="13" name="图片 14" descr="图片包含 户外, 物体, 黑暗, 标志&#10;&#10;描述已自动生成"/>
            <p:cNvPicPr>
              <a:picLocks noChangeAspect="1"/>
            </p:cNvPicPr>
            <p:nvPr/>
          </p:nvPicPr>
          <p:blipFill>
            <a:blip r:embed="rId2"/>
            <a:stretch>
              <a:fillRect/>
            </a:stretch>
          </p:blipFill>
          <p:spPr>
            <a:xfrm>
              <a:off x="5029302" y="26971"/>
              <a:ext cx="1404000" cy="1404000"/>
            </a:xfrm>
            <a:prstGeom prst="rect">
              <a:avLst/>
            </a:prstGeom>
          </p:spPr>
        </p:pic>
        <p:sp>
          <p:nvSpPr>
            <p:cNvPr id="14" name="椭圆 17"/>
            <p:cNvSpPr/>
            <p:nvPr/>
          </p:nvSpPr>
          <p:spPr>
            <a:xfrm flipH="1">
              <a:off x="5603277" y="694025"/>
              <a:ext cx="240632" cy="274016"/>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SG" altLang="en-US"/>
            </a:p>
          </p:txBody>
        </p:sp>
        <p:sp>
          <p:nvSpPr>
            <p:cNvPr id="15" name="文本框 23"/>
            <p:cNvSpPr txBox="1"/>
            <p:nvPr/>
          </p:nvSpPr>
          <p:spPr>
            <a:xfrm>
              <a:off x="5322377" y="952650"/>
              <a:ext cx="802432" cy="276999"/>
            </a:xfrm>
            <a:prstGeom prst="rect">
              <a:avLst/>
            </a:prstGeom>
            <a:noFill/>
          </p:spPr>
          <p:txBody>
            <a:bodyPr wrap="square" rtlCol="0">
              <a:spAutoFit/>
            </a:bodyPr>
            <a:lstStyle/>
            <a:p>
              <a:r>
                <a:rPr kumimoji="1" lang="en-US" altLang="zh-SG" sz="1200" dirty="0">
                  <a:solidFill>
                    <a:srgbClr val="FF0000"/>
                  </a:solidFill>
                </a:rPr>
                <a:t>Bubble</a:t>
              </a:r>
              <a:endParaRPr kumimoji="1" lang="zh-SG" altLang="en-US" sz="1200" dirty="0">
                <a:solidFill>
                  <a:srgbClr val="FF0000"/>
                </a:solidFil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836" y="1613647"/>
            <a:ext cx="8733865" cy="857250"/>
          </a:xfrm>
        </p:spPr>
        <p:txBody>
          <a:bodyPr/>
          <a:lstStyle/>
          <a:p>
            <a:pPr algn="ctr"/>
            <a:r>
              <a:rPr lang="en-US" sz="2800" b="1" dirty="0"/>
              <a:t>Ink Bag and Cartridge Inspection</a:t>
            </a:r>
            <a:endParaRPr lang="en-US" sz="2800" b="1"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8229600" cy="692150"/>
          </a:xfrm>
        </p:spPr>
        <p:txBody>
          <a:bodyPr/>
          <a:lstStyle/>
          <a:p>
            <a:r>
              <a:rPr kumimoji="1" lang="en-US" altLang="zh-SG" sz="2400" b="1" dirty="0"/>
              <a:t>Background and Objectives</a:t>
            </a:r>
            <a:endParaRPr kumimoji="1" lang="zh-SG" altLang="en-US" sz="2400" b="1" dirty="0"/>
          </a:p>
        </p:txBody>
      </p:sp>
      <p:sp>
        <p:nvSpPr>
          <p:cNvPr id="3" name="内容占位符 2"/>
          <p:cNvSpPr>
            <a:spLocks noGrp="1"/>
          </p:cNvSpPr>
          <p:nvPr>
            <p:ph idx="1"/>
          </p:nvPr>
        </p:nvSpPr>
        <p:spPr>
          <a:xfrm>
            <a:off x="-61094" y="655234"/>
            <a:ext cx="5471616" cy="4035886"/>
          </a:xfrm>
        </p:spPr>
        <p:txBody>
          <a:bodyPr>
            <a:noAutofit/>
          </a:bodyPr>
          <a:lstStyle/>
          <a:p>
            <a:pPr marL="285750" indent="-285750" algn="just">
              <a:lnSpc>
                <a:spcPct val="150000"/>
              </a:lnSpc>
              <a:buFont typeface="Courier New" panose="02070309020205020404" pitchFamily="49" charset="0"/>
              <a:buChar char="o"/>
            </a:pPr>
            <a:r>
              <a:rPr lang="en-GB" altLang="zh-SG" sz="1600" b="1" dirty="0"/>
              <a:t>Issue statement</a:t>
            </a:r>
            <a:endParaRPr lang="en-GB" altLang="zh-SG" sz="1600" b="1" dirty="0"/>
          </a:p>
          <a:p>
            <a:pPr marL="742950" lvl="1" indent="-285750" algn="just">
              <a:lnSpc>
                <a:spcPct val="150000"/>
              </a:lnSpc>
              <a:buFont typeface="Arial" panose="020B0604020202020204" pitchFamily="34" charset="0"/>
              <a:buChar char="•"/>
            </a:pPr>
            <a:r>
              <a:rPr lang="en-US" sz="1500" dirty="0"/>
              <a:t>Dependency of human to inspect ink cartridge quality at manufacturing line produced multiple issues: </a:t>
            </a:r>
            <a:endParaRPr lang="en-US" sz="1500" dirty="0"/>
          </a:p>
          <a:p>
            <a:pPr marL="1200150" lvl="2" indent="-285750" algn="just">
              <a:lnSpc>
                <a:spcPct val="150000"/>
              </a:lnSpc>
              <a:buFont typeface="Wingdings" panose="05000000000000000000" pitchFamily="2" charset="2"/>
              <a:buChar char="Ø"/>
            </a:pPr>
            <a:r>
              <a:rPr lang="en-US" sz="1500" dirty="0"/>
              <a:t>Consistency and speed (caused by </a:t>
            </a:r>
            <a:r>
              <a:rPr lang="en-US" sz="1500" dirty="0" err="1"/>
              <a:t>fatiqueness</a:t>
            </a:r>
            <a:r>
              <a:rPr lang="en-US" sz="1500" dirty="0"/>
              <a:t>)</a:t>
            </a:r>
            <a:endParaRPr lang="en-US" sz="1500" dirty="0"/>
          </a:p>
          <a:p>
            <a:pPr marL="1200150" lvl="2" indent="-285750" algn="just">
              <a:lnSpc>
                <a:spcPct val="150000"/>
              </a:lnSpc>
              <a:buFont typeface="Wingdings" panose="05000000000000000000" pitchFamily="2" charset="2"/>
              <a:buChar char="Ø"/>
            </a:pPr>
            <a:r>
              <a:rPr lang="en-US" sz="1500" dirty="0"/>
              <a:t>Knowledge retention and training </a:t>
            </a:r>
            <a:endParaRPr lang="en-GB" altLang="zh-SG" sz="1500" b="1" dirty="0"/>
          </a:p>
          <a:p>
            <a:pPr marL="285750" indent="-285750" algn="just">
              <a:lnSpc>
                <a:spcPct val="150000"/>
              </a:lnSpc>
              <a:buFont typeface="Courier New" panose="02070309020205020404" pitchFamily="49" charset="0"/>
              <a:buChar char="o"/>
            </a:pPr>
            <a:r>
              <a:rPr lang="en-US" sz="1600" b="1" dirty="0"/>
              <a:t>Objective</a:t>
            </a:r>
            <a:endParaRPr lang="en-US" sz="1200" b="1" dirty="0"/>
          </a:p>
          <a:p>
            <a:pPr lvl="1">
              <a:buFont typeface="Arial" panose="020B0604020202020204" pitchFamily="34" charset="0"/>
              <a:buChar char="•"/>
            </a:pPr>
            <a:r>
              <a:rPr lang="en-US" sz="1500" dirty="0"/>
              <a:t>Develop automate visual inspection of Ink cartridge for GSB product using ML/DL &amp; IoT technique</a:t>
            </a:r>
            <a:endParaRPr lang="en-US" sz="1500" dirty="0"/>
          </a:p>
          <a:p>
            <a:pPr lvl="1">
              <a:buFont typeface="Arial" panose="020B0604020202020204" pitchFamily="34" charset="0"/>
              <a:buChar char="•"/>
            </a:pPr>
            <a:r>
              <a:rPr lang="en-US" sz="1500" dirty="0"/>
              <a:t>Two focusing areas</a:t>
            </a:r>
            <a:endParaRPr lang="en-US" sz="1500" dirty="0"/>
          </a:p>
          <a:p>
            <a:pPr lvl="2">
              <a:buFont typeface="Wingdings" panose="05000000000000000000" pitchFamily="2" charset="2"/>
              <a:buChar char="Ø"/>
            </a:pPr>
            <a:r>
              <a:rPr lang="en-US" sz="1500" dirty="0"/>
              <a:t>Bubble present (100% inline inspection)</a:t>
            </a:r>
            <a:endParaRPr lang="en-US" sz="1500" dirty="0"/>
          </a:p>
          <a:p>
            <a:pPr lvl="2">
              <a:buFont typeface="Wingdings" panose="05000000000000000000" pitchFamily="2" charset="2"/>
              <a:buChar char="Ø"/>
            </a:pPr>
            <a:r>
              <a:rPr lang="en-US" sz="1500" dirty="0"/>
              <a:t>Bubble volume (Audit inspection)</a:t>
            </a:r>
            <a:endParaRPr lang="en-US" sz="1500" dirty="0"/>
          </a:p>
        </p:txBody>
      </p:sp>
      <p:pic>
        <p:nvPicPr>
          <p:cNvPr id="4" name="Picture 3" descr="A picture containing sitting, desk, computer, table&#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l="12245" r="12097"/>
          <a:stretch>
            <a:fillRect/>
          </a:stretch>
        </p:blipFill>
        <p:spPr>
          <a:xfrm rot="5400000">
            <a:off x="6171832" y="135305"/>
            <a:ext cx="1908000" cy="1891392"/>
          </a:xfrm>
          <a:prstGeom prst="rect">
            <a:avLst/>
          </a:prstGeom>
        </p:spPr>
      </p:pic>
      <p:sp>
        <p:nvSpPr>
          <p:cNvPr id="5" name="TextBox 4"/>
          <p:cNvSpPr txBox="1"/>
          <p:nvPr/>
        </p:nvSpPr>
        <p:spPr>
          <a:xfrm>
            <a:off x="6350071" y="2007153"/>
            <a:ext cx="1800493" cy="369332"/>
          </a:xfrm>
          <a:prstGeom prst="rect">
            <a:avLst/>
          </a:prstGeom>
          <a:noFill/>
        </p:spPr>
        <p:txBody>
          <a:bodyPr wrap="none" rtlCol="0">
            <a:spAutoFit/>
          </a:bodyPr>
          <a:lstStyle/>
          <a:p>
            <a:r>
              <a:rPr lang="en-US" dirty="0"/>
              <a:t>Final packaging</a:t>
            </a:r>
            <a:endParaRPr lang="en-GB" dirty="0"/>
          </a:p>
        </p:txBody>
      </p:sp>
      <p:pic>
        <p:nvPicPr>
          <p:cNvPr id="12" name="Picture 11" descr="A picture containing table, indoor, sitting, desk&#10;&#10;Description automatically generated"/>
          <p:cNvPicPr>
            <a:picLocks noChangeAspect="1"/>
          </p:cNvPicPr>
          <p:nvPr/>
        </p:nvPicPr>
        <p:blipFill rotWithShape="1">
          <a:blip r:embed="rId2" cstate="print">
            <a:extLst>
              <a:ext uri="{28A0092B-C50C-407E-A947-70E740481C1C}">
                <a14:useLocalDpi xmlns:a14="http://schemas.microsoft.com/office/drawing/2010/main" val="0"/>
              </a:ext>
            </a:extLst>
          </a:blip>
          <a:srcRect l="13784"/>
          <a:stretch>
            <a:fillRect/>
          </a:stretch>
        </p:blipFill>
        <p:spPr>
          <a:xfrm rot="5400000">
            <a:off x="5234106" y="2579838"/>
            <a:ext cx="1729409" cy="1504440"/>
          </a:xfrm>
          <a:prstGeom prst="rect">
            <a:avLst/>
          </a:prstGeom>
        </p:spPr>
      </p:pic>
      <p:pic>
        <p:nvPicPr>
          <p:cNvPr id="21" name="Picture 20" descr="A picture containing sitting, table, blue, yellow&#10;&#10;Description automatically generated"/>
          <p:cNvPicPr>
            <a:picLocks noChangeAspect="1"/>
          </p:cNvPicPr>
          <p:nvPr/>
        </p:nvPicPr>
        <p:blipFill rotWithShape="1">
          <a:blip r:embed="rId3" cstate="print">
            <a:extLst>
              <a:ext uri="{28A0092B-C50C-407E-A947-70E740481C1C}">
                <a14:useLocalDpi xmlns:a14="http://schemas.microsoft.com/office/drawing/2010/main" val="0"/>
              </a:ext>
            </a:extLst>
          </a:blip>
          <a:srcRect t="1826" r="7141" b="-1"/>
          <a:stretch>
            <a:fillRect/>
          </a:stretch>
        </p:blipFill>
        <p:spPr>
          <a:xfrm>
            <a:off x="6896427" y="2467354"/>
            <a:ext cx="2181031" cy="1729409"/>
          </a:xfrm>
          <a:prstGeom prst="rect">
            <a:avLst/>
          </a:prstGeom>
        </p:spPr>
      </p:pic>
      <p:sp>
        <p:nvSpPr>
          <p:cNvPr id="23" name="TextBox 22"/>
          <p:cNvSpPr txBox="1"/>
          <p:nvPr/>
        </p:nvSpPr>
        <p:spPr>
          <a:xfrm>
            <a:off x="6098810" y="4232654"/>
            <a:ext cx="2181031" cy="523220"/>
          </a:xfrm>
          <a:prstGeom prst="rect">
            <a:avLst/>
          </a:prstGeom>
          <a:noFill/>
        </p:spPr>
        <p:txBody>
          <a:bodyPr wrap="square" rtlCol="0">
            <a:spAutoFit/>
          </a:bodyPr>
          <a:lstStyle/>
          <a:p>
            <a:r>
              <a:rPr lang="en-US" dirty="0" err="1"/>
              <a:t>Inkbag</a:t>
            </a:r>
            <a:r>
              <a:rPr lang="en-US" dirty="0"/>
              <a:t> to be inspected </a:t>
            </a:r>
            <a:endParaRPr lang="en-US" dirty="0"/>
          </a:p>
          <a:p>
            <a:r>
              <a:rPr lang="en-US" dirty="0"/>
              <a:t>(size: 0.2, 0.5 and 1 liter)</a:t>
            </a:r>
            <a:endParaRPr lang="en-GB"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8229600" cy="615950"/>
          </a:xfrm>
        </p:spPr>
        <p:txBody>
          <a:bodyPr/>
          <a:lstStyle/>
          <a:p>
            <a:r>
              <a:rPr lang="en-US" altLang="zh-CN" sz="2400" b="1" dirty="0">
                <a:latin typeface="+mj-lt"/>
                <a:cs typeface="+mj-lt"/>
              </a:rPr>
              <a:t>Proposed System Overview</a:t>
            </a:r>
            <a:endParaRPr kumimoji="1" lang="zh-SG" altLang="en-US" sz="2400" b="1" dirty="0"/>
          </a:p>
        </p:txBody>
      </p:sp>
      <p:sp>
        <p:nvSpPr>
          <p:cNvPr id="3" name="内容占位符 2"/>
          <p:cNvSpPr>
            <a:spLocks noGrp="1"/>
          </p:cNvSpPr>
          <p:nvPr>
            <p:ph idx="1"/>
          </p:nvPr>
        </p:nvSpPr>
        <p:spPr>
          <a:xfrm>
            <a:off x="-64278" y="553807"/>
            <a:ext cx="5816267" cy="4035886"/>
          </a:xfrm>
        </p:spPr>
        <p:txBody>
          <a:bodyPr>
            <a:noAutofit/>
          </a:bodyPr>
          <a:lstStyle/>
          <a:p>
            <a:pPr marL="285750" indent="-285750" algn="just">
              <a:lnSpc>
                <a:spcPct val="150000"/>
              </a:lnSpc>
              <a:buFont typeface="Courier New" panose="02070309020205020404" pitchFamily="49" charset="0"/>
              <a:buChar char="o"/>
            </a:pPr>
            <a:r>
              <a:rPr lang="en-GB" altLang="zh-SG" sz="1600" b="1" dirty="0"/>
              <a:t>Potential challenges</a:t>
            </a:r>
            <a:endParaRPr lang="en-GB" altLang="zh-SG" sz="1600" b="1" dirty="0"/>
          </a:p>
          <a:p>
            <a:pPr marL="800100" lvl="1">
              <a:lnSpc>
                <a:spcPct val="150000"/>
              </a:lnSpc>
              <a:buFont typeface="Arial" panose="020B0604020202020204" pitchFamily="34" charset="0"/>
              <a:buChar char="•"/>
            </a:pPr>
            <a:r>
              <a:rPr lang="en-US" altLang="zh-CN" sz="1500" dirty="0"/>
              <a:t>Large view area (from 20*20 cm</a:t>
            </a:r>
            <a:r>
              <a:rPr lang="en-US" altLang="zh-CN" sz="1500" baseline="30000" dirty="0"/>
              <a:t>2</a:t>
            </a:r>
            <a:r>
              <a:rPr lang="en-US" altLang="zh-CN" sz="1500" dirty="0"/>
              <a:t> to 50*50 cm</a:t>
            </a:r>
            <a:r>
              <a:rPr lang="en-US" altLang="zh-CN" sz="1500" baseline="30000" dirty="0"/>
              <a:t>2</a:t>
            </a:r>
            <a:r>
              <a:rPr lang="en-US" altLang="zh-CN" sz="1500" dirty="0"/>
              <a:t>). </a:t>
            </a:r>
            <a:endParaRPr lang="en-US" altLang="zh-CN" sz="1500" dirty="0"/>
          </a:p>
          <a:p>
            <a:pPr marL="800100" lvl="1">
              <a:lnSpc>
                <a:spcPct val="150000"/>
              </a:lnSpc>
              <a:buFont typeface="Arial" panose="020B0604020202020204" pitchFamily="34" charset="0"/>
              <a:buChar char="•"/>
            </a:pPr>
            <a:r>
              <a:rPr lang="en-US" altLang="zh-CN" sz="1500" dirty="0"/>
              <a:t>Reflection of the light source will block the bubble in the ink bag.</a:t>
            </a:r>
            <a:endParaRPr lang="en-US" altLang="zh-CN" sz="1500" dirty="0"/>
          </a:p>
          <a:p>
            <a:pPr marL="800100" lvl="1">
              <a:lnSpc>
                <a:spcPct val="150000"/>
              </a:lnSpc>
              <a:buFont typeface="Arial" panose="020B0604020202020204" pitchFamily="34" charset="0"/>
              <a:buChar char="•"/>
            </a:pPr>
            <a:r>
              <a:rPr lang="en-US" altLang="zh-CN" sz="1500" dirty="0"/>
              <a:t>Bubble might spread to multiple clusters</a:t>
            </a:r>
            <a:endParaRPr lang="en-GB" altLang="zh-SG" sz="1500" b="1" dirty="0"/>
          </a:p>
          <a:p>
            <a:pPr marL="285750" indent="-285750" algn="just">
              <a:lnSpc>
                <a:spcPct val="150000"/>
              </a:lnSpc>
              <a:buFont typeface="Courier New" panose="02070309020205020404" pitchFamily="49" charset="0"/>
              <a:buChar char="o"/>
            </a:pPr>
            <a:r>
              <a:rPr lang="en-US" sz="1600" b="1" dirty="0"/>
              <a:t>Proposed solution</a:t>
            </a:r>
            <a:endParaRPr lang="en-US" sz="1600" b="1" dirty="0"/>
          </a:p>
          <a:p>
            <a:pPr marL="742950" lvl="1" indent="-285750" algn="just">
              <a:lnSpc>
                <a:spcPct val="150000"/>
              </a:lnSpc>
              <a:buFont typeface="Arial" panose="020B0604020202020204" pitchFamily="34" charset="0"/>
              <a:buChar char="•"/>
            </a:pPr>
            <a:r>
              <a:rPr lang="en-US" altLang="zh-CN" sz="1500" dirty="0"/>
              <a:t>Use multiple cameras to capture different parts of ink bag </a:t>
            </a:r>
            <a:endParaRPr lang="en-US" altLang="zh-CN" sz="1500" dirty="0"/>
          </a:p>
          <a:p>
            <a:pPr marL="1200150" lvl="2" indent="-285750" algn="just">
              <a:lnSpc>
                <a:spcPct val="150000"/>
              </a:lnSpc>
              <a:buFont typeface="Arial" panose="020B0604020202020204" pitchFamily="34" charset="0"/>
              <a:buChar char="•"/>
            </a:pPr>
            <a:r>
              <a:rPr lang="en-US" altLang="zh-CN" sz="1400" dirty="0"/>
              <a:t>Inspect the ink bag from different view angles</a:t>
            </a:r>
            <a:endParaRPr lang="en-US" altLang="zh-CN" sz="1400" dirty="0"/>
          </a:p>
          <a:p>
            <a:pPr marL="1200150" lvl="2" indent="-285750" algn="just">
              <a:lnSpc>
                <a:spcPct val="150000"/>
              </a:lnSpc>
              <a:buFont typeface="Arial" panose="020B0604020202020204" pitchFamily="34" charset="0"/>
              <a:buChar char="•"/>
            </a:pPr>
            <a:r>
              <a:rPr lang="en-US" altLang="zh-CN" sz="1400" dirty="0"/>
              <a:t>Reduce the impact of the light reflection</a:t>
            </a:r>
            <a:endParaRPr lang="en-US" altLang="zh-CN" sz="1400" dirty="0"/>
          </a:p>
          <a:p>
            <a:pPr marL="742950" lvl="1" indent="-285750" algn="just">
              <a:lnSpc>
                <a:spcPct val="150000"/>
              </a:lnSpc>
              <a:buFont typeface="Arial" panose="020B0604020202020204" pitchFamily="34" charset="0"/>
              <a:buChar char="•"/>
            </a:pPr>
            <a:r>
              <a:rPr lang="en-US" altLang="zh-CN" sz="1500" dirty="0"/>
              <a:t>Build deep learning models to detect to air bubble size and volume</a:t>
            </a:r>
            <a:endParaRPr lang="en-US" sz="1500" b="1" dirty="0"/>
          </a:p>
        </p:txBody>
      </p:sp>
      <p:sp>
        <p:nvSpPr>
          <p:cNvPr id="10" name="椭圆 7"/>
          <p:cNvSpPr/>
          <p:nvPr/>
        </p:nvSpPr>
        <p:spPr>
          <a:xfrm>
            <a:off x="6049651" y="2349651"/>
            <a:ext cx="822960" cy="8453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p:sp>
        <p:nvSpPr>
          <p:cNvPr id="11" name="椭圆 8"/>
          <p:cNvSpPr/>
          <p:nvPr/>
        </p:nvSpPr>
        <p:spPr>
          <a:xfrm>
            <a:off x="7105022" y="2349651"/>
            <a:ext cx="834866" cy="8453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3" name="椭圆 9"/>
          <p:cNvSpPr/>
          <p:nvPr/>
        </p:nvSpPr>
        <p:spPr>
          <a:xfrm>
            <a:off x="8171821" y="2402038"/>
            <a:ext cx="822960" cy="7929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4" name="圆角矩形 11"/>
          <p:cNvSpPr/>
          <p:nvPr/>
        </p:nvSpPr>
        <p:spPr>
          <a:xfrm>
            <a:off x="6446559" y="3570332"/>
            <a:ext cx="2171700" cy="10134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cxnSp>
        <p:nvCxnSpPr>
          <p:cNvPr id="15" name="直接箭头连接符 12"/>
          <p:cNvCxnSpPr/>
          <p:nvPr/>
        </p:nvCxnSpPr>
        <p:spPr>
          <a:xfrm>
            <a:off x="6601838" y="3231241"/>
            <a:ext cx="583286" cy="339091"/>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3"/>
          <p:cNvCxnSpPr/>
          <p:nvPr/>
        </p:nvCxnSpPr>
        <p:spPr>
          <a:xfrm>
            <a:off x="7532409" y="3231241"/>
            <a:ext cx="1" cy="339091"/>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4"/>
          <p:cNvCxnSpPr/>
          <p:nvPr/>
        </p:nvCxnSpPr>
        <p:spPr>
          <a:xfrm flipH="1">
            <a:off x="7893698" y="3179009"/>
            <a:ext cx="459119" cy="391322"/>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18" name="文本框 15"/>
          <p:cNvSpPr txBox="1"/>
          <p:nvPr/>
        </p:nvSpPr>
        <p:spPr>
          <a:xfrm>
            <a:off x="6049651" y="2556819"/>
            <a:ext cx="822960" cy="415498"/>
          </a:xfrm>
          <a:prstGeom prst="rect">
            <a:avLst/>
          </a:prstGeom>
          <a:noFill/>
        </p:spPr>
        <p:txBody>
          <a:bodyPr wrap="square" rtlCol="0">
            <a:spAutoFit/>
          </a:bodyPr>
          <a:lstStyle/>
          <a:p>
            <a:pPr algn="ctr"/>
            <a:r>
              <a:rPr lang="en-US" altLang="zh-CN" sz="1050" dirty="0">
                <a:solidFill>
                  <a:schemeClr val="bg1"/>
                </a:solidFill>
              </a:rPr>
              <a:t>Camera </a:t>
            </a:r>
            <a:endParaRPr lang="en-US" altLang="zh-CN" sz="1050" dirty="0">
              <a:solidFill>
                <a:schemeClr val="bg1"/>
              </a:solidFill>
            </a:endParaRPr>
          </a:p>
          <a:p>
            <a:pPr algn="ctr"/>
            <a:r>
              <a:rPr lang="en-US" altLang="zh-CN" sz="1050" dirty="0">
                <a:solidFill>
                  <a:schemeClr val="bg1"/>
                </a:solidFill>
              </a:rPr>
              <a:t>node1</a:t>
            </a:r>
            <a:endParaRPr lang="en-US" altLang="zh-CN" sz="1050" dirty="0">
              <a:solidFill>
                <a:schemeClr val="bg1"/>
              </a:solidFill>
            </a:endParaRPr>
          </a:p>
        </p:txBody>
      </p:sp>
      <p:sp>
        <p:nvSpPr>
          <p:cNvPr id="19" name="文本框 16"/>
          <p:cNvSpPr txBox="1"/>
          <p:nvPr/>
        </p:nvSpPr>
        <p:spPr>
          <a:xfrm>
            <a:off x="7108831" y="2556819"/>
            <a:ext cx="822960" cy="415498"/>
          </a:xfrm>
          <a:prstGeom prst="rect">
            <a:avLst/>
          </a:prstGeom>
          <a:noFill/>
        </p:spPr>
        <p:txBody>
          <a:bodyPr wrap="square" rtlCol="0">
            <a:spAutoFit/>
          </a:bodyPr>
          <a:lstStyle/>
          <a:p>
            <a:pPr algn="ctr"/>
            <a:r>
              <a:rPr lang="en-US" altLang="zh-CN" sz="1050" dirty="0">
                <a:solidFill>
                  <a:schemeClr val="bg1"/>
                </a:solidFill>
              </a:rPr>
              <a:t>Camera </a:t>
            </a:r>
            <a:endParaRPr lang="en-US" altLang="zh-CN" sz="1050" dirty="0">
              <a:solidFill>
                <a:schemeClr val="bg1"/>
              </a:solidFill>
            </a:endParaRPr>
          </a:p>
          <a:p>
            <a:pPr algn="ctr"/>
            <a:r>
              <a:rPr lang="en-US" altLang="zh-CN" sz="1050" dirty="0">
                <a:solidFill>
                  <a:schemeClr val="bg1"/>
                </a:solidFill>
              </a:rPr>
              <a:t>node2</a:t>
            </a:r>
            <a:endParaRPr lang="en-US" altLang="zh-CN" sz="1050" dirty="0">
              <a:solidFill>
                <a:schemeClr val="bg1"/>
              </a:solidFill>
            </a:endParaRPr>
          </a:p>
        </p:txBody>
      </p:sp>
      <p:sp>
        <p:nvSpPr>
          <p:cNvPr id="20" name="文本框 17"/>
          <p:cNvSpPr txBox="1"/>
          <p:nvPr/>
        </p:nvSpPr>
        <p:spPr>
          <a:xfrm>
            <a:off x="8171821" y="2556343"/>
            <a:ext cx="822960" cy="415498"/>
          </a:xfrm>
          <a:prstGeom prst="rect">
            <a:avLst/>
          </a:prstGeom>
          <a:noFill/>
        </p:spPr>
        <p:txBody>
          <a:bodyPr wrap="square" rtlCol="0">
            <a:spAutoFit/>
          </a:bodyPr>
          <a:lstStyle/>
          <a:p>
            <a:pPr algn="ctr"/>
            <a:r>
              <a:rPr lang="en-US" altLang="zh-CN" sz="1050" dirty="0">
                <a:solidFill>
                  <a:schemeClr val="bg1"/>
                </a:solidFill>
              </a:rPr>
              <a:t>Camera </a:t>
            </a:r>
            <a:endParaRPr lang="en-US" altLang="zh-CN" sz="1050" dirty="0">
              <a:solidFill>
                <a:schemeClr val="bg1"/>
              </a:solidFill>
            </a:endParaRPr>
          </a:p>
          <a:p>
            <a:pPr algn="ctr"/>
            <a:r>
              <a:rPr lang="en-US" altLang="zh-CN" sz="1050" dirty="0">
                <a:solidFill>
                  <a:schemeClr val="bg1"/>
                </a:solidFill>
              </a:rPr>
              <a:t>node3</a:t>
            </a:r>
            <a:endParaRPr lang="en-US" altLang="zh-CN" sz="1050" dirty="0">
              <a:solidFill>
                <a:schemeClr val="bg1"/>
              </a:solidFill>
            </a:endParaRPr>
          </a:p>
        </p:txBody>
      </p:sp>
      <p:sp>
        <p:nvSpPr>
          <p:cNvPr id="22" name="文本框 18"/>
          <p:cNvSpPr txBox="1"/>
          <p:nvPr/>
        </p:nvSpPr>
        <p:spPr>
          <a:xfrm>
            <a:off x="6677165" y="3800062"/>
            <a:ext cx="1809933" cy="553998"/>
          </a:xfrm>
          <a:prstGeom prst="rect">
            <a:avLst/>
          </a:prstGeom>
          <a:noFill/>
        </p:spPr>
        <p:txBody>
          <a:bodyPr wrap="square" rtlCol="0">
            <a:spAutoFit/>
          </a:bodyPr>
          <a:lstStyle/>
          <a:p>
            <a:pPr algn="ctr"/>
            <a:r>
              <a:rPr lang="en-US" altLang="zh-CN" sz="1500" dirty="0">
                <a:solidFill>
                  <a:schemeClr val="bg1"/>
                </a:solidFill>
              </a:rPr>
              <a:t>Edge device like raspberry Pi or PC</a:t>
            </a:r>
            <a:endParaRPr lang="en-US" altLang="zh-CN" sz="1500" dirty="0">
              <a:solidFill>
                <a:schemeClr val="bg1"/>
              </a:solidFill>
            </a:endParaRPr>
          </a:p>
        </p:txBody>
      </p:sp>
      <p:pic>
        <p:nvPicPr>
          <p:cNvPr id="7" name="图片 3" descr="bubble"/>
          <p:cNvPicPr>
            <a:picLocks noChangeAspect="1"/>
          </p:cNvPicPr>
          <p:nvPr/>
        </p:nvPicPr>
        <p:blipFill>
          <a:blip r:embed="rId1"/>
          <a:srcRect l="29697" t="28306" r="30303" b="21763"/>
          <a:stretch>
            <a:fillRect/>
          </a:stretch>
        </p:blipFill>
        <p:spPr>
          <a:xfrm>
            <a:off x="6488409" y="137932"/>
            <a:ext cx="2088000" cy="2036989"/>
          </a:xfrm>
          <a:prstGeom prst="rect">
            <a:avLst/>
          </a:prstGeom>
        </p:spPr>
      </p:pic>
      <p:sp>
        <p:nvSpPr>
          <p:cNvPr id="31" name="椭圆 5"/>
          <p:cNvSpPr/>
          <p:nvPr/>
        </p:nvSpPr>
        <p:spPr>
          <a:xfrm>
            <a:off x="6757481" y="317701"/>
            <a:ext cx="1526627" cy="1225182"/>
          </a:xfrm>
          <a:prstGeom prst="ellipse">
            <a:avLst/>
          </a:prstGeom>
          <a:noFill/>
          <a:ln w="31750"/>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3" name="文本框 23"/>
          <p:cNvSpPr txBox="1"/>
          <p:nvPr/>
        </p:nvSpPr>
        <p:spPr>
          <a:xfrm>
            <a:off x="6492265" y="218575"/>
            <a:ext cx="802432" cy="276999"/>
          </a:xfrm>
          <a:prstGeom prst="rect">
            <a:avLst/>
          </a:prstGeom>
          <a:noFill/>
        </p:spPr>
        <p:txBody>
          <a:bodyPr wrap="square" rtlCol="0">
            <a:spAutoFit/>
          </a:bodyPr>
          <a:lstStyle/>
          <a:p>
            <a:r>
              <a:rPr kumimoji="1" lang="en-US" altLang="zh-SG" sz="1200" b="1" dirty="0">
                <a:solidFill>
                  <a:srgbClr val="FF0000"/>
                </a:solidFill>
              </a:rPr>
              <a:t>Bubble</a:t>
            </a:r>
            <a:endParaRPr kumimoji="1" lang="zh-SG" altLang="en-US" sz="1200" b="1" dirty="0">
              <a:solidFill>
                <a:srgbClr val="FF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6407525" cy="751021"/>
          </a:xfrm>
        </p:spPr>
        <p:txBody>
          <a:bodyPr/>
          <a:lstStyle/>
          <a:p>
            <a:r>
              <a:rPr lang="en-US" sz="2200" b="1" dirty="0"/>
              <a:t>Preliminary Experiments and Results</a:t>
            </a:r>
            <a:endParaRPr lang="en-US" sz="2200" b="1"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dirty="0"/>
          </a:p>
        </p:txBody>
      </p:sp>
      <p:sp>
        <p:nvSpPr>
          <p:cNvPr id="5" name="Content Placeholder 2"/>
          <p:cNvSpPr txBox="1"/>
          <p:nvPr/>
        </p:nvSpPr>
        <p:spPr>
          <a:xfrm>
            <a:off x="-161776" y="1411362"/>
            <a:ext cx="9036050" cy="94615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panose="020B0604020202020204"/>
              <a:buChar char="•"/>
              <a:defRPr sz="3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42900" algn="l" rtl="0">
              <a:lnSpc>
                <a:spcPct val="100000"/>
              </a:lnSpc>
              <a:spcBef>
                <a:spcPts val="360"/>
              </a:spcBef>
              <a:spcAft>
                <a:spcPts val="0"/>
              </a:spcAft>
              <a:buClr>
                <a:schemeClr val="dk1"/>
              </a:buClr>
              <a:buSzPts val="1800"/>
              <a:buFont typeface="Arial" panose="020B0604020202020204"/>
              <a:buChar char="–"/>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100000"/>
              </a:lnSpc>
              <a:spcBef>
                <a:spcPts val="360"/>
              </a:spcBef>
              <a:spcAft>
                <a:spcPts val="0"/>
              </a:spcAft>
              <a:buClr>
                <a:schemeClr val="dk1"/>
              </a:buClr>
              <a:buSzPts val="18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a:lnSpc>
                <a:spcPct val="150000"/>
              </a:lnSpc>
              <a:buFont typeface="Courier New" panose="02070309020205020404" pitchFamily="49" charset="0"/>
              <a:buChar char="o"/>
            </a:pPr>
            <a:r>
              <a:rPr lang="en-SG" sz="1600" b="1" dirty="0"/>
              <a:t>A traditional computer vision (CV) method</a:t>
            </a:r>
            <a:endParaRPr lang="en-SG" sz="1600" b="1" dirty="0"/>
          </a:p>
          <a:p>
            <a:pPr lvl="1">
              <a:buFont typeface="Arial" panose="020B0604020202020204" pitchFamily="34" charset="0"/>
              <a:buChar char="•"/>
            </a:pPr>
            <a:r>
              <a:rPr lang="en-US" altLang="zh-CN" sz="1500" dirty="0"/>
              <a:t>Transform the RGB image into grayscale image and use gaussian blur method to eliminate the noise of the image.</a:t>
            </a:r>
            <a:endParaRPr lang="en-US" altLang="zh-CN" sz="1500" dirty="0"/>
          </a:p>
          <a:p>
            <a:pPr lvl="1">
              <a:buFont typeface="Arial" panose="020B0604020202020204" pitchFamily="34" charset="0"/>
              <a:buChar char="•"/>
            </a:pPr>
            <a:r>
              <a:rPr lang="en-US" altLang="zh-CN" sz="1500" dirty="0"/>
              <a:t>Use canny edge detection to extracts the edges of bubble in the image.</a:t>
            </a:r>
            <a:endParaRPr lang="en-US" altLang="zh-CN" sz="1500" dirty="0"/>
          </a:p>
          <a:p>
            <a:pPr lvl="1">
              <a:buFont typeface="Arial" panose="020B0604020202020204" pitchFamily="34" charset="0"/>
              <a:buChar char="•"/>
            </a:pPr>
            <a:r>
              <a:rPr lang="en-US" altLang="zh-CN" sz="1500" dirty="0"/>
              <a:t>Based on the edge map, we use Hough circle detection to detects bubble as circles in image</a:t>
            </a:r>
            <a:endParaRPr lang="en-US" altLang="zh-CN" sz="1500" dirty="0"/>
          </a:p>
          <a:p>
            <a:pPr>
              <a:lnSpc>
                <a:spcPct val="150000"/>
              </a:lnSpc>
              <a:buFont typeface="Courier New" panose="02070309020205020404" pitchFamily="49" charset="0"/>
              <a:buChar char="o"/>
            </a:pPr>
            <a:r>
              <a:rPr lang="en-US" altLang="zh-CN" sz="1500" b="1" dirty="0"/>
              <a:t>Results</a:t>
            </a:r>
            <a:endParaRPr lang="en-SG" sz="1600" b="1" dirty="0"/>
          </a:p>
          <a:p>
            <a:pPr>
              <a:lnSpc>
                <a:spcPct val="150000"/>
              </a:lnSpc>
            </a:pPr>
            <a:endParaRPr lang="en-US" sz="1500" b="1" dirty="0"/>
          </a:p>
        </p:txBody>
      </p:sp>
      <p:grpSp>
        <p:nvGrpSpPr>
          <p:cNvPr id="32" name="Group 31"/>
          <p:cNvGrpSpPr/>
          <p:nvPr/>
        </p:nvGrpSpPr>
        <p:grpSpPr>
          <a:xfrm>
            <a:off x="1006392" y="794494"/>
            <a:ext cx="6453366" cy="672352"/>
            <a:chOff x="1152442" y="3619272"/>
            <a:chExt cx="6453366" cy="672352"/>
          </a:xfrm>
        </p:grpSpPr>
        <p:sp>
          <p:nvSpPr>
            <p:cNvPr id="23" name="Rectangle 22"/>
            <p:cNvSpPr/>
            <p:nvPr/>
          </p:nvSpPr>
          <p:spPr>
            <a:xfrm>
              <a:off x="1152442" y="3619272"/>
              <a:ext cx="1721614" cy="672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Gaussian Blur</a:t>
              </a:r>
              <a:endParaRPr lang="en-GB" sz="1600" dirty="0"/>
            </a:p>
          </p:txBody>
        </p:sp>
        <p:sp>
          <p:nvSpPr>
            <p:cNvPr id="25" name="Rectangle 24"/>
            <p:cNvSpPr/>
            <p:nvPr/>
          </p:nvSpPr>
          <p:spPr>
            <a:xfrm>
              <a:off x="3586867" y="3619273"/>
              <a:ext cx="1653065" cy="6723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Canny edge detection</a:t>
              </a:r>
              <a:endParaRPr lang="en-US" sz="1600" dirty="0"/>
            </a:p>
          </p:txBody>
        </p:sp>
        <p:sp>
          <p:nvSpPr>
            <p:cNvPr id="27" name="Rectangle 26"/>
            <p:cNvSpPr/>
            <p:nvPr/>
          </p:nvSpPr>
          <p:spPr>
            <a:xfrm>
              <a:off x="5952743" y="3619272"/>
              <a:ext cx="1653065" cy="6723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Hough circle detection</a:t>
              </a:r>
              <a:endParaRPr lang="en-US" altLang="zh-CN" sz="1600" dirty="0"/>
            </a:p>
          </p:txBody>
        </p:sp>
        <p:cxnSp>
          <p:nvCxnSpPr>
            <p:cNvPr id="29" name="Straight Arrow Connector 28"/>
            <p:cNvCxnSpPr/>
            <p:nvPr/>
          </p:nvCxnSpPr>
          <p:spPr>
            <a:xfrm>
              <a:off x="2940236" y="3955447"/>
              <a:ext cx="52705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1" name="Straight Arrow Connector 30"/>
            <p:cNvCxnSpPr/>
            <p:nvPr/>
          </p:nvCxnSpPr>
          <p:spPr>
            <a:xfrm>
              <a:off x="5346886" y="3955447"/>
              <a:ext cx="52705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pic>
        <p:nvPicPr>
          <p:cNvPr id="34" name="图片 1" descr="RGB"/>
          <p:cNvPicPr>
            <a:picLocks noChangeAspect="1"/>
          </p:cNvPicPr>
          <p:nvPr/>
        </p:nvPicPr>
        <p:blipFill>
          <a:blip r:embed="rId1"/>
          <a:stretch>
            <a:fillRect/>
          </a:stretch>
        </p:blipFill>
        <p:spPr>
          <a:xfrm>
            <a:off x="1222831" y="3061619"/>
            <a:ext cx="1764000" cy="1764000"/>
          </a:xfrm>
          <a:prstGeom prst="rect">
            <a:avLst/>
          </a:prstGeom>
        </p:spPr>
      </p:pic>
      <p:pic>
        <p:nvPicPr>
          <p:cNvPr id="36" name="图片 2" descr="edge_1"/>
          <p:cNvPicPr>
            <a:picLocks noChangeAspect="1"/>
          </p:cNvPicPr>
          <p:nvPr/>
        </p:nvPicPr>
        <p:blipFill>
          <a:blip r:embed="rId2"/>
          <a:stretch>
            <a:fillRect/>
          </a:stretch>
        </p:blipFill>
        <p:spPr>
          <a:xfrm>
            <a:off x="5119262" y="3061619"/>
            <a:ext cx="1764000" cy="1764000"/>
          </a:xfrm>
          <a:prstGeom prst="rect">
            <a:avLst/>
          </a:prstGeom>
        </p:spPr>
      </p:pic>
      <p:pic>
        <p:nvPicPr>
          <p:cNvPr id="38" name="图片 7" descr="grey"/>
          <p:cNvPicPr>
            <a:picLocks noChangeAspect="1"/>
          </p:cNvPicPr>
          <p:nvPr/>
        </p:nvPicPr>
        <p:blipFill>
          <a:blip r:embed="rId3"/>
          <a:stretch>
            <a:fillRect/>
          </a:stretch>
        </p:blipFill>
        <p:spPr>
          <a:xfrm>
            <a:off x="3146611" y="3061619"/>
            <a:ext cx="1764000" cy="1764000"/>
          </a:xfrm>
          <a:prstGeom prst="rect">
            <a:avLst/>
          </a:prstGeom>
        </p:spPr>
      </p:pic>
      <p:pic>
        <p:nvPicPr>
          <p:cNvPr id="40" name="图片 8" descr="results"/>
          <p:cNvPicPr>
            <a:picLocks noChangeAspect="1"/>
          </p:cNvPicPr>
          <p:nvPr/>
        </p:nvPicPr>
        <p:blipFill>
          <a:blip r:embed="rId4"/>
          <a:stretch>
            <a:fillRect/>
          </a:stretch>
        </p:blipFill>
        <p:spPr>
          <a:xfrm>
            <a:off x="7039169" y="3061619"/>
            <a:ext cx="1764000" cy="1764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8229600" cy="857250"/>
          </a:xfrm>
        </p:spPr>
        <p:txBody>
          <a:bodyPr/>
          <a:lstStyle/>
          <a:p>
            <a:r>
              <a:rPr kumimoji="1" lang="en-US" altLang="zh-SG" sz="3200" dirty="0"/>
              <a:t>Ongoing Works</a:t>
            </a:r>
            <a:endParaRPr kumimoji="1" lang="zh-SG" altLang="en-US" sz="3200" dirty="0"/>
          </a:p>
        </p:txBody>
      </p:sp>
      <p:sp>
        <p:nvSpPr>
          <p:cNvPr id="3" name="内容占位符 2"/>
          <p:cNvSpPr>
            <a:spLocks noGrp="1"/>
          </p:cNvSpPr>
          <p:nvPr>
            <p:ph idx="1"/>
          </p:nvPr>
        </p:nvSpPr>
        <p:spPr>
          <a:xfrm>
            <a:off x="103685" y="774700"/>
            <a:ext cx="8462466" cy="4035886"/>
          </a:xfrm>
        </p:spPr>
        <p:txBody>
          <a:bodyPr>
            <a:noAutofit/>
          </a:bodyPr>
          <a:lstStyle/>
          <a:p>
            <a:pPr marL="342900" indent="-342900">
              <a:lnSpc>
                <a:spcPct val="150000"/>
              </a:lnSpc>
              <a:buFont typeface="Courier New" panose="02070309020205020404" pitchFamily="49" charset="0"/>
              <a:buChar char="o"/>
            </a:pPr>
            <a:r>
              <a:rPr lang="en-US" altLang="zh-CN" sz="1600" dirty="0"/>
              <a:t>Traditional CV method can only detect air bubbles with round extracted edge on images</a:t>
            </a:r>
            <a:endParaRPr lang="en-US" altLang="zh-CN" sz="1600" dirty="0"/>
          </a:p>
          <a:p>
            <a:pPr marL="342900" indent="-342900">
              <a:lnSpc>
                <a:spcPct val="150000"/>
              </a:lnSpc>
              <a:buFont typeface="Courier New" panose="02070309020205020404" pitchFamily="49" charset="0"/>
              <a:buChar char="o"/>
            </a:pPr>
            <a:r>
              <a:rPr lang="en-US" altLang="zh-CN" sz="1600" dirty="0"/>
              <a:t>We are exploring the potential combination of DNN models and traditional CV techniques</a:t>
            </a:r>
            <a:endParaRPr lang="en-US" altLang="zh-CN" sz="1600" dirty="0"/>
          </a:p>
          <a:p>
            <a:pPr marL="800100" lvl="1">
              <a:lnSpc>
                <a:spcPct val="150000"/>
              </a:lnSpc>
              <a:buFont typeface="Arial" panose="020B0604020202020204" pitchFamily="34" charset="0"/>
              <a:buChar char="•"/>
            </a:pPr>
            <a:r>
              <a:rPr lang="en-US" altLang="zh-CN" sz="1500" dirty="0"/>
              <a:t>Apply traditional CV techniques to label images which are then used to train DNN models </a:t>
            </a:r>
            <a:endParaRPr lang="en-US" altLang="zh-CN" sz="1500" dirty="0"/>
          </a:p>
          <a:p>
            <a:pPr marL="800100" lvl="1">
              <a:lnSpc>
                <a:spcPct val="150000"/>
              </a:lnSpc>
              <a:buFont typeface="Arial" panose="020B0604020202020204" pitchFamily="34" charset="0"/>
              <a:buChar char="•"/>
            </a:pPr>
            <a:r>
              <a:rPr lang="en-US" altLang="zh-CN" sz="1500" dirty="0"/>
              <a:t>Investigate distributed sensing and image processing </a:t>
            </a:r>
            <a:r>
              <a:rPr lang="en-US" altLang="zh-CN" sz="1400" dirty="0"/>
              <a:t>techniques to improve detection accuracy and reduce the computation complexity. </a:t>
            </a:r>
            <a:endParaRPr lang="en-US" altLang="zh-CN" sz="1500" dirty="0"/>
          </a:p>
          <a:p>
            <a:pPr marL="285750" indent="-285750" algn="just">
              <a:lnSpc>
                <a:spcPct val="150000"/>
              </a:lnSpc>
              <a:buFont typeface="Courier New" panose="02070309020205020404" pitchFamily="49" charset="0"/>
              <a:buChar char="o"/>
            </a:pPr>
            <a:r>
              <a:rPr kumimoji="1" lang="en-US" altLang="zh-SG" sz="1500" dirty="0"/>
              <a:t>Built a testbed system with multiple low-power and recourse-constrained cameras </a:t>
            </a:r>
            <a:endParaRPr kumimoji="1" lang="en-US" altLang="zh-SG" sz="15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4"/>
          <p:cNvSpPr txBox="1">
            <a:spLocks noGrp="1"/>
          </p:cNvSpPr>
          <p:nvPr>
            <p:ph type="sldNum" idx="12"/>
          </p:nvPr>
        </p:nvSpPr>
        <p:spPr>
          <a:xfrm>
            <a:off x="6553200" y="4361531"/>
            <a:ext cx="2133600" cy="273844"/>
          </a:xfrm>
          <a:prstGeom prst="rect">
            <a:avLst/>
          </a:prstGeom>
          <a:noFill/>
          <a:ln>
            <a:noFill/>
          </a:ln>
        </p:spPr>
        <p:txBody>
          <a:bodyPr spcFirstLastPara="1" vert="horz" wrap="square" lIns="91425" tIns="45700" rIns="91425" bIns="45700" rtlCol="0" anchor="ctr" anchorCtr="0">
            <a:noAutofit/>
          </a:bodyPr>
          <a:lstStyle/>
          <a:p>
            <a:fld id="{00000000-1234-1234-1234-123412341234}" type="slidenum">
              <a:rPr lang="en-US"/>
            </a:fld>
            <a:endParaRPr lang="en-US"/>
          </a:p>
        </p:txBody>
      </p:sp>
      <p:graphicFrame>
        <p:nvGraphicFramePr>
          <p:cNvPr id="102" name="Google Shape;102;p14"/>
          <p:cNvGraphicFramePr/>
          <p:nvPr/>
        </p:nvGraphicFramePr>
        <p:xfrm>
          <a:off x="195943" y="2819383"/>
          <a:ext cx="8777000" cy="2307443"/>
        </p:xfrm>
        <a:graphic>
          <a:graphicData uri="http://schemas.openxmlformats.org/drawingml/2006/table">
            <a:tbl>
              <a:tblPr firstRow="1" bandRow="1">
                <a:noFill/>
              </a:tblPr>
              <a:tblGrid>
                <a:gridCol w="2640325"/>
                <a:gridCol w="6136675"/>
              </a:tblGrid>
              <a:tr h="457211">
                <a:tc>
                  <a:txBody>
                    <a:bodyPr/>
                    <a:lstStyle/>
                    <a:p>
                      <a:pPr marL="0" marR="0" lvl="0" indent="0" algn="l" rtl="0">
                        <a:spcBef>
                          <a:spcPts val="0"/>
                        </a:spcBef>
                        <a:spcAft>
                          <a:spcPts val="0"/>
                        </a:spcAft>
                        <a:buNone/>
                      </a:pPr>
                      <a:r>
                        <a:rPr lang="en-US" sz="1200" b="1" u="none" strike="noStrike" cap="none">
                          <a:latin typeface="Arial" panose="020B0604020202020204"/>
                          <a:ea typeface="Arial" panose="020B0604020202020204"/>
                          <a:cs typeface="Arial" panose="020B0604020202020204"/>
                          <a:sym typeface="Arial" panose="020B0604020202020204"/>
                        </a:rPr>
                        <a:t>KPI</a:t>
                      </a:r>
                      <a:endParaRPr sz="1200" b="1">
                        <a:latin typeface="Arial" panose="020B0604020202020204"/>
                        <a:ea typeface="Arial" panose="020B0604020202020204"/>
                        <a:cs typeface="Arial" panose="020B0604020202020204"/>
                        <a:sym typeface="Arial" panose="020B0604020202020204"/>
                      </a:endParaRPr>
                    </a:p>
                  </a:txBody>
                  <a:tcPr marL="91450" marR="91450" marT="45725" marB="45725">
                    <a:solidFill>
                      <a:schemeClr val="lt1"/>
                    </a:solidFill>
                  </a:tcPr>
                </a:tc>
                <a:tc>
                  <a:txBody>
                    <a:bodyPr/>
                    <a:lstStyle/>
                    <a:p>
                      <a:pPr marL="0" marR="0" lvl="0" indent="0" algn="l" rtl="0">
                        <a:spcBef>
                          <a:spcPts val="0"/>
                        </a:spcBef>
                        <a:spcAft>
                          <a:spcPts val="0"/>
                        </a:spcAft>
                        <a:buNone/>
                      </a:pPr>
                      <a:r>
                        <a:rPr lang="en-US" sz="1200" b="1">
                          <a:latin typeface="Arial" panose="020B0604020202020204"/>
                          <a:ea typeface="Arial" panose="020B0604020202020204"/>
                          <a:cs typeface="Arial" panose="020B0604020202020204"/>
                          <a:sym typeface="Arial" panose="020B0604020202020204"/>
                        </a:rPr>
                        <a:t>Status</a:t>
                      </a:r>
                      <a:endParaRPr sz="1800"/>
                    </a:p>
                    <a:p>
                      <a:pPr marL="0" marR="0" lvl="0" indent="0" algn="l" rtl="0">
                        <a:spcBef>
                          <a:spcPts val="0"/>
                        </a:spcBef>
                        <a:spcAft>
                          <a:spcPts val="0"/>
                        </a:spcAft>
                        <a:buNone/>
                      </a:pPr>
                      <a:r>
                        <a:rPr lang="en-US" sz="1200">
                          <a:latin typeface="Arial" panose="020B0604020202020204"/>
                          <a:ea typeface="Arial" panose="020B0604020202020204"/>
                          <a:cs typeface="Arial" panose="020B0604020202020204"/>
                          <a:sym typeface="Arial" panose="020B0604020202020204"/>
                        </a:rPr>
                        <a:t>(NIL, In progress – target date to apply/ publish, filed, published)</a:t>
                      </a:r>
                      <a:endParaRPr sz="1200">
                        <a:latin typeface="Arial" panose="020B0604020202020204"/>
                        <a:ea typeface="Arial" panose="020B0604020202020204"/>
                        <a:cs typeface="Arial" panose="020B0604020202020204"/>
                        <a:sym typeface="Arial" panose="020B0604020202020204"/>
                      </a:endParaRPr>
                    </a:p>
                  </a:txBody>
                  <a:tcPr marL="91450" marR="91450" marT="45725" marB="45725">
                    <a:solidFill>
                      <a:schemeClr val="lt1"/>
                    </a:solidFill>
                  </a:tcPr>
                </a:tc>
              </a:tr>
              <a:tr h="274331">
                <a:tc>
                  <a:txBody>
                    <a:bodyPr/>
                    <a:lstStyle/>
                    <a:p>
                      <a:pPr marL="0" marR="0" lvl="0" indent="0" algn="l" rtl="0">
                        <a:spcBef>
                          <a:spcPts val="0"/>
                        </a:spcBef>
                        <a:spcAft>
                          <a:spcPts val="0"/>
                        </a:spcAft>
                        <a:buNone/>
                      </a:pPr>
                      <a:r>
                        <a:rPr lang="en-US" sz="1200">
                          <a:latin typeface="Arial" panose="020B0604020202020204"/>
                          <a:ea typeface="Arial" panose="020B0604020202020204"/>
                          <a:cs typeface="Arial" panose="020B0604020202020204"/>
                          <a:sym typeface="Arial" panose="020B0604020202020204"/>
                        </a:rPr>
                        <a:t>Technical Disclosures/ Patents</a:t>
                      </a:r>
                      <a:endParaRPr sz="1200">
                        <a:latin typeface="Arial" panose="020B0604020202020204"/>
                        <a:ea typeface="Arial" panose="020B0604020202020204"/>
                        <a:cs typeface="Arial" panose="020B0604020202020204"/>
                        <a:sym typeface="Arial" panose="020B0604020202020204"/>
                      </a:endParaRPr>
                    </a:p>
                  </a:txBody>
                  <a:tcPr marL="91450" marR="91450" marT="45725" marB="45725">
                    <a:solidFill>
                      <a:schemeClr val="lt1"/>
                    </a:solidFill>
                  </a:tcPr>
                </a:tc>
                <a:tc>
                  <a:txBody>
                    <a:bodyPr/>
                    <a:lstStyle/>
                    <a:p>
                      <a:pPr marL="0" marR="0" lvl="0" indent="0" algn="l" rtl="0">
                        <a:spcBef>
                          <a:spcPts val="0"/>
                        </a:spcBef>
                        <a:spcAft>
                          <a:spcPts val="0"/>
                        </a:spcAft>
                        <a:buNone/>
                      </a:pPr>
                      <a:r>
                        <a:rPr lang="en-US" sz="1200" i="1" dirty="0">
                          <a:latin typeface="Arial" panose="020B0604020202020204"/>
                          <a:ea typeface="Arial" panose="020B0604020202020204"/>
                          <a:cs typeface="Arial" panose="020B0604020202020204"/>
                          <a:sym typeface="Arial" panose="020B0604020202020204"/>
                        </a:rPr>
                        <a:t>None.</a:t>
                      </a:r>
                      <a:endParaRPr sz="1800" dirty="0"/>
                    </a:p>
                  </a:txBody>
                  <a:tcPr marL="91450" marR="91450" marT="45725" marB="45725">
                    <a:solidFill>
                      <a:schemeClr val="lt1"/>
                    </a:solidFill>
                  </a:tcPr>
                </a:tc>
              </a:tr>
              <a:tr h="1005851">
                <a:tc>
                  <a:txBody>
                    <a:bodyPr/>
                    <a:lstStyle/>
                    <a:p>
                      <a:pPr marL="0" marR="0" lvl="0" indent="0" algn="l" rtl="0">
                        <a:spcBef>
                          <a:spcPts val="0"/>
                        </a:spcBef>
                        <a:spcAft>
                          <a:spcPts val="0"/>
                        </a:spcAft>
                        <a:buNone/>
                      </a:pPr>
                      <a:r>
                        <a:rPr lang="en-US" sz="1200">
                          <a:latin typeface="Arial" panose="020B0604020202020204"/>
                          <a:ea typeface="Arial" panose="020B0604020202020204"/>
                          <a:cs typeface="Arial" panose="020B0604020202020204"/>
                          <a:sym typeface="Arial" panose="020B0604020202020204"/>
                        </a:rPr>
                        <a:t>Papers</a:t>
                      </a:r>
                      <a:endParaRPr sz="1200">
                        <a:latin typeface="Arial" panose="020B0604020202020204"/>
                        <a:ea typeface="Arial" panose="020B0604020202020204"/>
                        <a:cs typeface="Arial" panose="020B0604020202020204"/>
                        <a:sym typeface="Arial" panose="020B0604020202020204"/>
                      </a:endParaRPr>
                    </a:p>
                  </a:txBody>
                  <a:tcPr marL="91450" marR="91450" marT="45725" marB="45725">
                    <a:solidFill>
                      <a:schemeClr val="lt1"/>
                    </a:solidFill>
                  </a:tcPr>
                </a:tc>
                <a:tc>
                  <a:txBody>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Arial" panose="020B0604020202020204"/>
                        <a:buNone/>
                        <a:defRPr/>
                      </a:pPr>
                      <a:r>
                        <a:rPr lang="en-US" sz="1200" i="1" dirty="0">
                          <a:latin typeface="Arial" panose="020B0604020202020204"/>
                          <a:ea typeface="Arial" panose="020B0604020202020204"/>
                          <a:cs typeface="Arial" panose="020B0604020202020204"/>
                          <a:sym typeface="Arial" panose="020B0604020202020204"/>
                        </a:rPr>
                        <a:t>1 paper published on Nov 10</a:t>
                      </a:r>
                      <a:r>
                        <a:rPr lang="en-US" sz="1200" i="1" baseline="30000" dirty="0">
                          <a:latin typeface="Arial" panose="020B0604020202020204"/>
                          <a:ea typeface="Arial" panose="020B0604020202020204"/>
                          <a:cs typeface="Arial" panose="020B0604020202020204"/>
                          <a:sym typeface="Arial" panose="020B0604020202020204"/>
                        </a:rPr>
                        <a:t>th</a:t>
                      </a:r>
                      <a:r>
                        <a:rPr lang="en-US" sz="1200" i="1" dirty="0">
                          <a:latin typeface="Arial" panose="020B0604020202020204"/>
                          <a:ea typeface="Arial" panose="020B0604020202020204"/>
                          <a:cs typeface="Arial" panose="020B0604020202020204"/>
                          <a:sym typeface="Arial" panose="020B0604020202020204"/>
                        </a:rPr>
                        <a:t> 2019: Challenges of Privacy-Preserving Machine Learning in IoT. </a:t>
                      </a:r>
                      <a:r>
                        <a:rPr lang="en-US" sz="1200" i="1" dirty="0" err="1">
                          <a:latin typeface="Arial" panose="020B0604020202020204"/>
                          <a:ea typeface="Arial" panose="020B0604020202020204"/>
                          <a:cs typeface="Arial" panose="020B0604020202020204"/>
                          <a:sym typeface="Arial" panose="020B0604020202020204"/>
                        </a:rPr>
                        <a:t>Mengyao</a:t>
                      </a:r>
                      <a:r>
                        <a:rPr lang="en-US" sz="1200" i="1" dirty="0">
                          <a:latin typeface="Arial" panose="020B0604020202020204"/>
                          <a:ea typeface="Arial" panose="020B0604020202020204"/>
                          <a:cs typeface="Arial" panose="020B0604020202020204"/>
                          <a:sym typeface="Arial" panose="020B0604020202020204"/>
                        </a:rPr>
                        <a:t> Zheng, </a:t>
                      </a:r>
                      <a:r>
                        <a:rPr lang="en-US" sz="1200" i="1" dirty="0" err="1">
                          <a:latin typeface="Arial" panose="020B0604020202020204"/>
                          <a:ea typeface="Arial" panose="020B0604020202020204"/>
                          <a:cs typeface="Arial" panose="020B0604020202020204"/>
                          <a:sym typeface="Arial" panose="020B0604020202020204"/>
                        </a:rPr>
                        <a:t>Dixing</a:t>
                      </a:r>
                      <a:r>
                        <a:rPr lang="en-US" sz="1200" i="1" dirty="0">
                          <a:latin typeface="Arial" panose="020B0604020202020204"/>
                          <a:ea typeface="Arial" panose="020B0604020202020204"/>
                          <a:cs typeface="Arial" panose="020B0604020202020204"/>
                          <a:sym typeface="Arial" panose="020B0604020202020204"/>
                        </a:rPr>
                        <a:t> Xu, </a:t>
                      </a:r>
                      <a:r>
                        <a:rPr lang="en-US" sz="1200" i="1" dirty="0" err="1">
                          <a:latin typeface="Arial" panose="020B0604020202020204"/>
                          <a:ea typeface="Arial" panose="020B0604020202020204"/>
                          <a:cs typeface="Arial" panose="020B0604020202020204"/>
                          <a:sym typeface="Arial" panose="020B0604020202020204"/>
                        </a:rPr>
                        <a:t>Linshan</a:t>
                      </a:r>
                      <a:r>
                        <a:rPr lang="en-US" sz="1200" i="1" dirty="0">
                          <a:latin typeface="Arial" panose="020B0604020202020204"/>
                          <a:ea typeface="Arial" panose="020B0604020202020204"/>
                          <a:cs typeface="Arial" panose="020B0604020202020204"/>
                          <a:sym typeface="Arial" panose="020B0604020202020204"/>
                        </a:rPr>
                        <a:t> Jiang, </a:t>
                      </a:r>
                      <a:r>
                        <a:rPr lang="en-US" sz="1200" i="1" dirty="0" err="1">
                          <a:latin typeface="Arial" panose="020B0604020202020204"/>
                          <a:ea typeface="Arial" panose="020B0604020202020204"/>
                          <a:cs typeface="Arial" panose="020B0604020202020204"/>
                          <a:sym typeface="Arial" panose="020B0604020202020204"/>
                        </a:rPr>
                        <a:t>Chaojie</a:t>
                      </a:r>
                      <a:r>
                        <a:rPr lang="en-US" sz="1200" i="1" dirty="0">
                          <a:latin typeface="Arial" panose="020B0604020202020204"/>
                          <a:ea typeface="Arial" panose="020B0604020202020204"/>
                          <a:cs typeface="Arial" panose="020B0604020202020204"/>
                          <a:sym typeface="Arial" panose="020B0604020202020204"/>
                        </a:rPr>
                        <a:t> Gu, Rui Tan, Peng Cheng. The 1</a:t>
                      </a:r>
                      <a:r>
                        <a:rPr lang="en-US" sz="1200" i="1" baseline="30000" dirty="0">
                          <a:latin typeface="Arial" panose="020B0604020202020204"/>
                          <a:ea typeface="Arial" panose="020B0604020202020204"/>
                          <a:cs typeface="Arial" panose="020B0604020202020204"/>
                          <a:sym typeface="Arial" panose="020B0604020202020204"/>
                        </a:rPr>
                        <a:t>st</a:t>
                      </a:r>
                      <a:r>
                        <a:rPr lang="en-US" sz="1200" i="1" dirty="0">
                          <a:latin typeface="Arial" panose="020B0604020202020204"/>
                          <a:ea typeface="Arial" panose="020B0604020202020204"/>
                          <a:cs typeface="Arial" panose="020B0604020202020204"/>
                          <a:sym typeface="Arial" panose="020B0604020202020204"/>
                        </a:rPr>
                        <a:t> Intl</a:t>
                      </a:r>
                      <a:r>
                        <a:rPr lang="en-US" sz="1200" i="1" baseline="0" dirty="0">
                          <a:latin typeface="Arial" panose="020B0604020202020204"/>
                          <a:ea typeface="Arial" panose="020B0604020202020204"/>
                          <a:cs typeface="Arial" panose="020B0604020202020204"/>
                          <a:sym typeface="Arial" panose="020B0604020202020204"/>
                        </a:rPr>
                        <a:t> Workshop </a:t>
                      </a:r>
                      <a:r>
                        <a:rPr lang="en-US" sz="1200" i="1" dirty="0">
                          <a:latin typeface="Arial" panose="020B0604020202020204"/>
                          <a:ea typeface="Arial" panose="020B0604020202020204"/>
                          <a:cs typeface="Arial" panose="020B0604020202020204"/>
                          <a:sym typeface="Arial" panose="020B0604020202020204"/>
                        </a:rPr>
                        <a:t>Challenges in AI &amp; ML for </a:t>
                      </a:r>
                      <a:r>
                        <a:rPr lang="en-US" sz="1200" i="1" dirty="0" err="1">
                          <a:latin typeface="Arial" panose="020B0604020202020204"/>
                          <a:ea typeface="Arial" panose="020B0604020202020204"/>
                          <a:cs typeface="Arial" panose="020B0604020202020204"/>
                          <a:sym typeface="Arial" panose="020B0604020202020204"/>
                        </a:rPr>
                        <a:t>IoT</a:t>
                      </a:r>
                      <a:r>
                        <a:rPr lang="en-US" sz="1200" i="1" dirty="0">
                          <a:latin typeface="Arial" panose="020B0604020202020204"/>
                          <a:ea typeface="Arial" panose="020B0604020202020204"/>
                          <a:cs typeface="Arial" panose="020B0604020202020204"/>
                          <a:sym typeface="Arial" panose="020B0604020202020204"/>
                        </a:rPr>
                        <a:t> (</a:t>
                      </a:r>
                      <a:r>
                        <a:rPr lang="en-US" sz="1200" i="1" dirty="0" err="1">
                          <a:latin typeface="Arial" panose="020B0604020202020204"/>
                          <a:ea typeface="Arial" panose="020B0604020202020204"/>
                          <a:cs typeface="Arial" panose="020B0604020202020204"/>
                          <a:sym typeface="Arial" panose="020B0604020202020204"/>
                        </a:rPr>
                        <a:t>AIChallengeIoT</a:t>
                      </a:r>
                      <a:r>
                        <a:rPr lang="en-US" sz="1200" i="1" dirty="0">
                          <a:latin typeface="Arial" panose="020B0604020202020204"/>
                          <a:ea typeface="Arial" panose="020B0604020202020204"/>
                          <a:cs typeface="Arial" panose="020B0604020202020204"/>
                          <a:sym typeface="Arial" panose="020B0604020202020204"/>
                        </a:rPr>
                        <a:t>) with SenSys'19, November 10, 2019, New York, NY, USA.</a:t>
                      </a:r>
                      <a:endParaRPr lang="en-US" sz="1200" i="1" dirty="0">
                        <a:latin typeface="Arial" panose="020B0604020202020204"/>
                        <a:ea typeface="Arial" panose="020B0604020202020204"/>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chemeClr val="dk1"/>
                        </a:buClr>
                        <a:buSzPts val="1200"/>
                        <a:buFont typeface="Arial" panose="020B0604020202020204"/>
                        <a:buNone/>
                        <a:defRPr/>
                      </a:pPr>
                      <a:r>
                        <a:rPr lang="en-US" sz="1200" i="1" dirty="0">
                          <a:solidFill>
                            <a:srgbClr val="FF0000"/>
                          </a:solidFill>
                          <a:latin typeface="Arial" panose="020B0604020202020204"/>
                          <a:ea typeface="Arial" panose="020B0604020202020204"/>
                          <a:cs typeface="Arial" panose="020B0604020202020204"/>
                          <a:sym typeface="Arial" panose="020B0604020202020204"/>
                        </a:rPr>
                        <a:t>-</a:t>
                      </a:r>
                      <a:r>
                        <a:rPr lang="en-US" sz="1200" i="1" baseline="0" dirty="0">
                          <a:solidFill>
                            <a:srgbClr val="FF0000"/>
                          </a:solidFill>
                          <a:latin typeface="Arial" panose="020B0604020202020204"/>
                          <a:ea typeface="Arial" panose="020B0604020202020204"/>
                          <a:cs typeface="Arial" panose="020B0604020202020204"/>
                          <a:sym typeface="Arial" panose="020B0604020202020204"/>
                        </a:rPr>
                        <a:t> Extended version of this work submitted to IEEE </a:t>
                      </a:r>
                      <a:r>
                        <a:rPr lang="en-US" sz="1200" i="1" baseline="0" dirty="0" err="1">
                          <a:solidFill>
                            <a:srgbClr val="FF0000"/>
                          </a:solidFill>
                          <a:latin typeface="Arial" panose="020B0604020202020204"/>
                          <a:ea typeface="Arial" panose="020B0604020202020204"/>
                          <a:cs typeface="Arial" panose="020B0604020202020204"/>
                          <a:sym typeface="Arial" panose="020B0604020202020204"/>
                        </a:rPr>
                        <a:t>IoT</a:t>
                      </a:r>
                      <a:r>
                        <a:rPr lang="en-US" sz="1200" i="1" baseline="0" dirty="0">
                          <a:solidFill>
                            <a:srgbClr val="FF0000"/>
                          </a:solidFill>
                          <a:latin typeface="Arial" panose="020B0604020202020204"/>
                          <a:ea typeface="Arial" panose="020B0604020202020204"/>
                          <a:cs typeface="Arial" panose="020B0604020202020204"/>
                          <a:sym typeface="Arial" panose="020B0604020202020204"/>
                        </a:rPr>
                        <a:t> Journal (A+)</a:t>
                      </a:r>
                      <a:endParaRPr sz="1800" dirty="0">
                        <a:solidFill>
                          <a:srgbClr val="FF0000"/>
                        </a:solidFill>
                      </a:endParaRPr>
                    </a:p>
                  </a:txBody>
                  <a:tcPr marL="91450" marR="91450" marT="45725" marB="45725">
                    <a:solidFill>
                      <a:schemeClr val="lt1"/>
                    </a:solidFill>
                  </a:tcPr>
                </a:tc>
              </a:tr>
              <a:tr h="570050">
                <a:tc>
                  <a:txBody>
                    <a:bodyPr/>
                    <a:lstStyle/>
                    <a:p>
                      <a:pPr marL="0" marR="0" lvl="0" indent="0" algn="l" rtl="0">
                        <a:spcBef>
                          <a:spcPts val="0"/>
                        </a:spcBef>
                        <a:spcAft>
                          <a:spcPts val="0"/>
                        </a:spcAft>
                        <a:buNone/>
                      </a:pPr>
                      <a:r>
                        <a:rPr lang="en-US" sz="1200">
                          <a:latin typeface="Arial" panose="020B0604020202020204"/>
                          <a:ea typeface="Arial" panose="020B0604020202020204"/>
                          <a:cs typeface="Arial" panose="020B0604020202020204"/>
                          <a:sym typeface="Arial" panose="020B0604020202020204"/>
                        </a:rPr>
                        <a:t>Others (e.g. support new product)</a:t>
                      </a:r>
                      <a:endParaRPr sz="1200">
                        <a:latin typeface="Arial" panose="020B0604020202020204"/>
                        <a:ea typeface="Arial" panose="020B0604020202020204"/>
                        <a:cs typeface="Arial" panose="020B0604020202020204"/>
                        <a:sym typeface="Arial" panose="020B0604020202020204"/>
                      </a:endParaRPr>
                    </a:p>
                  </a:txBody>
                  <a:tcPr marL="91450" marR="91450" marT="45725" marB="45725">
                    <a:solidFill>
                      <a:schemeClr val="lt1"/>
                    </a:solidFill>
                  </a:tcPr>
                </a:tc>
                <a:tc>
                  <a:txBody>
                    <a:bodyPr/>
                    <a:lstStyle/>
                    <a:p>
                      <a:pPr marL="0" marR="0" lvl="0" indent="0" algn="l" rtl="0">
                        <a:spcBef>
                          <a:spcPts val="0"/>
                        </a:spcBef>
                        <a:spcAft>
                          <a:spcPts val="0"/>
                        </a:spcAft>
                        <a:buNone/>
                      </a:pPr>
                      <a:endParaRPr sz="1200" dirty="0">
                        <a:latin typeface="Arial" panose="020B0604020202020204"/>
                        <a:ea typeface="Arial" panose="020B0604020202020204"/>
                        <a:cs typeface="Arial" panose="020B0604020202020204"/>
                        <a:sym typeface="Arial" panose="020B0604020202020204"/>
                      </a:endParaRPr>
                    </a:p>
                  </a:txBody>
                  <a:tcPr marL="91450" marR="91450" marT="45725" marB="45725">
                    <a:solidFill>
                      <a:schemeClr val="lt1"/>
                    </a:solidFill>
                  </a:tcPr>
                </a:tc>
              </a:tr>
            </a:tbl>
          </a:graphicData>
        </a:graphic>
      </p:graphicFrame>
      <p:graphicFrame>
        <p:nvGraphicFramePr>
          <p:cNvPr id="103" name="Google Shape;103;p14"/>
          <p:cNvGraphicFramePr/>
          <p:nvPr/>
        </p:nvGraphicFramePr>
        <p:xfrm>
          <a:off x="195943" y="158008"/>
          <a:ext cx="8777000" cy="1109176"/>
        </p:xfrm>
        <a:graphic>
          <a:graphicData uri="http://schemas.openxmlformats.org/drawingml/2006/table">
            <a:tbl>
              <a:tblPr firstRow="1" bandRow="1">
                <a:noFill/>
              </a:tblPr>
              <a:tblGrid>
                <a:gridCol w="8777000"/>
              </a:tblGrid>
              <a:tr h="491501">
                <a:tc>
                  <a:txBody>
                    <a:bodyPr/>
                    <a:lstStyle/>
                    <a:p>
                      <a:pPr marL="0" marR="0" lvl="0" indent="0" algn="l" rtl="0">
                        <a:spcBef>
                          <a:spcPts val="0"/>
                        </a:spcBef>
                        <a:spcAft>
                          <a:spcPts val="0"/>
                        </a:spcAft>
                        <a:buNone/>
                      </a:pPr>
                      <a:r>
                        <a:rPr lang="en-US" sz="1400" b="1">
                          <a:latin typeface="Arial" panose="020B0604020202020204"/>
                          <a:ea typeface="Arial" panose="020B0604020202020204"/>
                          <a:cs typeface="Arial" panose="020B0604020202020204"/>
                          <a:sym typeface="Arial" panose="020B0604020202020204"/>
                        </a:rPr>
                        <a:t>Project’s strategy and approach to IP/publication </a:t>
                      </a:r>
                      <a:endParaRPr sz="1800"/>
                    </a:p>
                    <a:p>
                      <a:pPr marL="0" marR="0" lvl="0" indent="0" algn="l" rtl="0">
                        <a:spcBef>
                          <a:spcPts val="0"/>
                        </a:spcBef>
                        <a:spcAft>
                          <a:spcPts val="0"/>
                        </a:spcAft>
                        <a:buNone/>
                      </a:pPr>
                      <a:r>
                        <a:rPr lang="en-US" sz="1200" i="1">
                          <a:latin typeface="Arial" panose="020B0604020202020204"/>
                          <a:ea typeface="Arial" panose="020B0604020202020204"/>
                          <a:cs typeface="Arial" panose="020B0604020202020204"/>
                          <a:sym typeface="Arial" panose="020B0604020202020204"/>
                        </a:rPr>
                        <a:t>E.g. 70% publish or 20% file TD/patent, 10% support new product development</a:t>
                      </a:r>
                      <a:endParaRPr sz="1200" i="1">
                        <a:latin typeface="Arial" panose="020B0604020202020204"/>
                        <a:ea typeface="Arial" panose="020B0604020202020204"/>
                        <a:cs typeface="Arial" panose="020B0604020202020204"/>
                        <a:sym typeface="Arial" panose="020B0604020202020204"/>
                      </a:endParaRPr>
                    </a:p>
                  </a:txBody>
                  <a:tcPr marL="91450" marR="91450" marT="45725" marB="45725">
                    <a:solidFill>
                      <a:schemeClr val="lt1"/>
                    </a:solidFill>
                  </a:tcPr>
                </a:tc>
              </a:tr>
              <a:tr h="617675">
                <a:tc>
                  <a:txBody>
                    <a:bodyPr/>
                    <a:lstStyle/>
                    <a:p>
                      <a:pPr marL="0" marR="0" lvl="0" indent="0" algn="l" rtl="0">
                        <a:spcBef>
                          <a:spcPts val="0"/>
                        </a:spcBef>
                        <a:spcAft>
                          <a:spcPts val="0"/>
                        </a:spcAft>
                        <a:buClr>
                          <a:schemeClr val="dk1"/>
                        </a:buClr>
                        <a:buSzPts val="1200"/>
                        <a:buFont typeface="Arial" panose="020B0604020202020204"/>
                        <a:buNone/>
                      </a:pPr>
                      <a:r>
                        <a:rPr lang="en-US" sz="1200" dirty="0">
                          <a:latin typeface="Arial" panose="020B0604020202020204"/>
                          <a:ea typeface="Arial" panose="020B0604020202020204"/>
                          <a:cs typeface="Arial" panose="020B0604020202020204"/>
                          <a:sym typeface="Arial" panose="020B0604020202020204"/>
                        </a:rPr>
                        <a:t>In the next year, publish two papers on prestigious conferences; file two TDs; complete the deployment of IET project prototype.</a:t>
                      </a:r>
                      <a:endParaRPr sz="1200" dirty="0">
                        <a:latin typeface="Arial" panose="020B0604020202020204"/>
                        <a:ea typeface="Arial" panose="020B0604020202020204"/>
                        <a:cs typeface="Arial" panose="020B0604020202020204"/>
                        <a:sym typeface="Arial" panose="020B0604020202020204"/>
                      </a:endParaRPr>
                    </a:p>
                  </a:txBody>
                  <a:tcPr marL="91450" marR="91450" marT="45725" marB="45725">
                    <a:solidFill>
                      <a:schemeClr val="lt1"/>
                    </a:solidFill>
                  </a:tcPr>
                </a:tc>
              </a:tr>
            </a:tbl>
          </a:graphicData>
        </a:graphic>
      </p:graphicFrame>
      <p:graphicFrame>
        <p:nvGraphicFramePr>
          <p:cNvPr id="104" name="Google Shape;104;p14"/>
          <p:cNvGraphicFramePr/>
          <p:nvPr/>
        </p:nvGraphicFramePr>
        <p:xfrm>
          <a:off x="195943" y="1337285"/>
          <a:ext cx="8777000" cy="1451632"/>
        </p:xfrm>
        <a:graphic>
          <a:graphicData uri="http://schemas.openxmlformats.org/drawingml/2006/table">
            <a:tbl>
              <a:tblPr firstRow="1" bandRow="1">
                <a:noFill/>
              </a:tblPr>
              <a:tblGrid>
                <a:gridCol w="8777000"/>
              </a:tblGrid>
              <a:tr h="491501">
                <a:tc>
                  <a:txBody>
                    <a:bodyPr/>
                    <a:lstStyle/>
                    <a:p>
                      <a:pPr marL="0" marR="0" lvl="0" indent="0" algn="l" rtl="0">
                        <a:spcBef>
                          <a:spcPts val="0"/>
                        </a:spcBef>
                        <a:spcAft>
                          <a:spcPts val="0"/>
                        </a:spcAft>
                        <a:buNone/>
                      </a:pPr>
                      <a:r>
                        <a:rPr lang="en-US" sz="1400" b="1">
                          <a:solidFill>
                            <a:schemeClr val="dk1"/>
                          </a:solidFill>
                          <a:latin typeface="Arial" panose="020B0604020202020204"/>
                          <a:ea typeface="Arial" panose="020B0604020202020204"/>
                          <a:cs typeface="Arial" panose="020B0604020202020204"/>
                          <a:sym typeface="Arial" panose="020B0604020202020204"/>
                        </a:rPr>
                        <a:t>Hypothesis for how this project will impact the HP digital manufacturing business? </a:t>
                      </a:r>
                      <a:endParaRPr sz="1800"/>
                    </a:p>
                    <a:p>
                      <a:pPr marL="0" marR="0" lvl="0" indent="0" algn="l" rtl="0">
                        <a:spcBef>
                          <a:spcPts val="0"/>
                        </a:spcBef>
                        <a:spcAft>
                          <a:spcPts val="0"/>
                        </a:spcAft>
                        <a:buNone/>
                      </a:pPr>
                      <a:r>
                        <a:rPr lang="en-US" sz="1200" i="1">
                          <a:solidFill>
                            <a:schemeClr val="dk1"/>
                          </a:solidFill>
                          <a:latin typeface="Arial" panose="020B0604020202020204"/>
                          <a:ea typeface="Arial" panose="020B0604020202020204"/>
                          <a:cs typeface="Arial" panose="020B0604020202020204"/>
                          <a:sym typeface="Arial" panose="020B0604020202020204"/>
                        </a:rPr>
                        <a:t>(For HP PI’s completion)</a:t>
                      </a:r>
                      <a:endParaRPr sz="1200" i="1">
                        <a:solidFill>
                          <a:schemeClr val="dk1"/>
                        </a:solidFill>
                        <a:latin typeface="Arial" panose="020B0604020202020204"/>
                        <a:ea typeface="Arial" panose="020B0604020202020204"/>
                        <a:cs typeface="Arial" panose="020B0604020202020204"/>
                        <a:sym typeface="Arial" panose="020B0604020202020204"/>
                      </a:endParaRPr>
                    </a:p>
                  </a:txBody>
                  <a:tcPr marL="91450" marR="91450" marT="45725" marB="45725">
                    <a:solidFill>
                      <a:schemeClr val="lt1"/>
                    </a:solidFill>
                  </a:tcPr>
                </a:tc>
              </a:tr>
              <a:tr h="960131">
                <a:tc>
                  <a:txBody>
                    <a:bodyPr/>
                    <a:lstStyle/>
                    <a:p>
                      <a:pPr marL="285750" marR="0" lvl="0" indent="-285750" algn="l" defTabSz="914400" rtl="0" eaLnBrk="1" fontAlgn="auto" latinLnBrk="0" hangingPunct="1">
                        <a:lnSpc>
                          <a:spcPct val="100000"/>
                        </a:lnSpc>
                        <a:spcBef>
                          <a:spcPts val="0"/>
                        </a:spcBef>
                        <a:spcAft>
                          <a:spcPts val="0"/>
                        </a:spcAft>
                        <a:buClr>
                          <a:schemeClr val="dk1"/>
                        </a:buClr>
                        <a:buSzPts val="1400"/>
                        <a:buFont typeface="Arial" panose="020B0604020202020204" pitchFamily="34" charset="0"/>
                        <a:buChar char="•"/>
                        <a:defRPr/>
                      </a:pPr>
                      <a:r>
                        <a:rPr lang="en-US" sz="1400" dirty="0"/>
                        <a:t>IET project</a:t>
                      </a:r>
                      <a:endParaRPr lang="en-US" sz="1400" dirty="0"/>
                    </a:p>
                    <a:p>
                      <a:pPr marL="742950" marR="0" lvl="1" indent="-285750" algn="l" defTabSz="914400" rtl="0" eaLnBrk="1" fontAlgn="auto" latinLnBrk="0" hangingPunct="1">
                        <a:lnSpc>
                          <a:spcPct val="100000"/>
                        </a:lnSpc>
                        <a:spcBef>
                          <a:spcPts val="0"/>
                        </a:spcBef>
                        <a:spcAft>
                          <a:spcPts val="0"/>
                        </a:spcAft>
                        <a:buClr>
                          <a:schemeClr val="dk1"/>
                        </a:buClr>
                        <a:buSzPts val="1400"/>
                        <a:buFont typeface="Arial" panose="020B0604020202020204" pitchFamily="34" charset="0"/>
                        <a:buChar char="•"/>
                        <a:defRPr/>
                      </a:pPr>
                      <a:r>
                        <a:rPr lang="en-US" sz="1400" dirty="0"/>
                        <a:t>reduce operation costs due to retest (resources, material, quality field escapes, etc.)</a:t>
                      </a:r>
                      <a:endParaRPr lang="en-US" sz="1400" dirty="0"/>
                    </a:p>
                    <a:p>
                      <a:pPr marL="742950" marR="0" lvl="1" indent="-285750" algn="l" defTabSz="914400" rtl="0" eaLnBrk="1" fontAlgn="auto" latinLnBrk="0" hangingPunct="1">
                        <a:lnSpc>
                          <a:spcPct val="100000"/>
                        </a:lnSpc>
                        <a:spcBef>
                          <a:spcPts val="0"/>
                        </a:spcBef>
                        <a:spcAft>
                          <a:spcPts val="0"/>
                        </a:spcAft>
                        <a:buClr>
                          <a:schemeClr val="dk1"/>
                        </a:buClr>
                        <a:buSzPts val="1400"/>
                        <a:buFont typeface="Arial" panose="020B0604020202020204" pitchFamily="34" charset="0"/>
                        <a:buChar char="•"/>
                        <a:defRPr/>
                      </a:pPr>
                      <a:r>
                        <a:rPr lang="en-US" sz="1400" dirty="0">
                          <a:solidFill>
                            <a:srgbClr val="FF0000"/>
                          </a:solidFill>
                        </a:rPr>
                        <a:t>Apply</a:t>
                      </a:r>
                      <a:r>
                        <a:rPr lang="en-US" sz="1400" baseline="0" dirty="0">
                          <a:solidFill>
                            <a:srgbClr val="FF0000"/>
                          </a:solidFill>
                        </a:rPr>
                        <a:t> to automatic inspection of ink bag (exploring)</a:t>
                      </a:r>
                      <a:endParaRPr lang="en-US" sz="1400" dirty="0">
                        <a:solidFill>
                          <a:srgbClr val="FF0000"/>
                        </a:solidFill>
                      </a:endParaRPr>
                    </a:p>
                    <a:p>
                      <a:pPr marL="285750" marR="0" lvl="0" indent="-285750" algn="l" defTabSz="914400" rtl="0" eaLnBrk="1" fontAlgn="auto" latinLnBrk="0" hangingPunct="1">
                        <a:lnSpc>
                          <a:spcPct val="100000"/>
                        </a:lnSpc>
                        <a:spcBef>
                          <a:spcPts val="0"/>
                        </a:spcBef>
                        <a:spcAft>
                          <a:spcPts val="0"/>
                        </a:spcAft>
                        <a:buClr>
                          <a:schemeClr val="dk1"/>
                        </a:buClr>
                        <a:buSzPts val="1400"/>
                        <a:buFont typeface="Arial" panose="020B0604020202020204" pitchFamily="34" charset="0"/>
                        <a:buChar char="•"/>
                        <a:defRPr/>
                      </a:pPr>
                      <a:r>
                        <a:rPr lang="en-US" sz="1400" dirty="0"/>
                        <a:t>Predictive diagnostic – yield improvement with build quality assurance</a:t>
                      </a:r>
                      <a:endParaRPr lang="en-US" sz="1800" dirty="0"/>
                    </a:p>
                  </a:txBody>
                  <a:tcPr marL="91450" marR="91450" marT="45725" marB="45725">
                    <a:solidFill>
                      <a:schemeClr val="lt1"/>
                    </a:solid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1397198"/>
            <a:ext cx="9144000" cy="971352"/>
          </a:xfrm>
        </p:spPr>
        <p:txBody>
          <a:bodyPr>
            <a:normAutofit/>
          </a:bodyPr>
          <a:lstStyle/>
          <a:p>
            <a:pPr marL="0" indent="0" algn="ctr">
              <a:buNone/>
            </a:pPr>
            <a:r>
              <a:rPr kumimoji="1" lang="en-US" altLang="zh-SG" sz="4050" dirty="0"/>
              <a:t>Thanks for your attention!</a:t>
            </a:r>
            <a:endParaRPr kumimoji="1" lang="zh-SG" altLang="en-US" sz="40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0767" y="206097"/>
            <a:ext cx="7937812" cy="377026"/>
          </a:xfrm>
          <a:prstGeom prst="rect">
            <a:avLst/>
          </a:prstGeom>
        </p:spPr>
        <p:txBody>
          <a:bodyPr wrap="square" lIns="68580" tIns="34290" rIns="68580" bIns="34290">
            <a:spAutoFit/>
          </a:bodyPr>
          <a:lstStyle/>
          <a:p>
            <a:r>
              <a:rPr lang="en-SG" sz="2000" b="1" dirty="0">
                <a:latin typeface="Arial" panose="020B0604020202020204" pitchFamily="34" charset="0"/>
                <a:cs typeface="Arial" panose="020B0604020202020204" pitchFamily="34" charset="0"/>
              </a:rPr>
              <a:t>Hiring Status (if any)</a:t>
            </a:r>
            <a:endParaRPr lang="en-US" sz="2000" b="1" u="sng"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8E6562B1-0B0F-0246-9532-09536BC2AE59}" type="slidenum">
              <a:rPr lang="en-US" smtClean="0"/>
            </a:fld>
            <a:endParaRPr lang="en-US" dirty="0"/>
          </a:p>
        </p:txBody>
      </p:sp>
      <p:graphicFrame>
        <p:nvGraphicFramePr>
          <p:cNvPr id="3" name="Table 2"/>
          <p:cNvGraphicFramePr>
            <a:graphicFrameLocks noGrp="1"/>
          </p:cNvGraphicFramePr>
          <p:nvPr/>
        </p:nvGraphicFramePr>
        <p:xfrm>
          <a:off x="329680" y="763685"/>
          <a:ext cx="8077202" cy="3282795"/>
        </p:xfrm>
        <a:graphic>
          <a:graphicData uri="http://schemas.openxmlformats.org/drawingml/2006/table">
            <a:tbl>
              <a:tblPr firstRow="1" bandRow="1">
                <a:tableStyleId>{5940675A-B579-460E-94D1-54222C63F5DA}</a:tableStyleId>
              </a:tblPr>
              <a:tblGrid>
                <a:gridCol w="1852570"/>
                <a:gridCol w="4143905"/>
                <a:gridCol w="2080727"/>
              </a:tblGrid>
              <a:tr h="869172">
                <a:tc>
                  <a:txBody>
                    <a:bodyPr/>
                    <a:lstStyle/>
                    <a:p>
                      <a:r>
                        <a:rPr lang="en-US" sz="1600" dirty="0">
                          <a:latin typeface="Arial" panose="020B0604020202020204" pitchFamily="34" charset="0"/>
                          <a:cs typeface="Arial" panose="020B0604020202020204" pitchFamily="34" charset="0"/>
                        </a:rPr>
                        <a:t>Designation</a:t>
                      </a:r>
                      <a:r>
                        <a:rPr lang="en-US" sz="1600" baseline="0" dirty="0">
                          <a:latin typeface="Arial" panose="020B0604020202020204" pitchFamily="34" charset="0"/>
                          <a:cs typeface="Arial" panose="020B0604020202020204" pitchFamily="34" charset="0"/>
                        </a:rPr>
                        <a:t> </a:t>
                      </a:r>
                      <a:endParaRPr lang="en-US" sz="1600" baseline="0" dirty="0">
                        <a:latin typeface="Arial" panose="020B0604020202020204" pitchFamily="34" charset="0"/>
                        <a:cs typeface="Arial" panose="020B0604020202020204" pitchFamily="34" charset="0"/>
                      </a:endParaRPr>
                    </a:p>
                    <a:p>
                      <a:r>
                        <a:rPr lang="en-US" sz="1200" i="1" baseline="0" dirty="0">
                          <a:latin typeface="Arial" panose="020B0604020202020204" pitchFamily="34" charset="0"/>
                          <a:cs typeface="Arial" panose="020B0604020202020204" pitchFamily="34" charset="0"/>
                        </a:rPr>
                        <a:t>(PO, RA, RF)</a:t>
                      </a:r>
                      <a:endParaRPr lang="en-US" sz="1200" i="1"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txBody>
                  <a:tcPr>
                    <a:solidFill>
                      <a:schemeClr val="bg1"/>
                    </a:solidFill>
                  </a:tcPr>
                </a:tc>
                <a:tc>
                  <a:txBody>
                    <a:bodyPr/>
                    <a:lstStyle/>
                    <a:p>
                      <a:r>
                        <a:rPr lang="en-US" sz="1600" dirty="0">
                          <a:latin typeface="Arial" panose="020B0604020202020204" pitchFamily="34" charset="0"/>
                          <a:cs typeface="Arial" panose="020B0604020202020204" pitchFamily="34" charset="0"/>
                        </a:rPr>
                        <a:t>Status </a:t>
                      </a:r>
                      <a:endParaRPr lang="en-US" sz="16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(e.g.</a:t>
                      </a:r>
                      <a:r>
                        <a:rPr lang="en-US" sz="1200" baseline="0" dirty="0">
                          <a:latin typeface="Arial" panose="020B0604020202020204" pitchFamily="34" charset="0"/>
                          <a:cs typeface="Arial" panose="020B0604020202020204" pitchFamily="34" charset="0"/>
                        </a:rPr>
                        <a:t> job advert posted, pending applicants, interviewing, pending nationality waiver, pending offer, pending work pass approval)</a:t>
                      </a:r>
                      <a:endParaRPr lang="en-US" sz="1200" dirty="0">
                        <a:latin typeface="Arial" panose="020B0604020202020204" pitchFamily="34" charset="0"/>
                        <a:cs typeface="Arial" panose="020B0604020202020204" pitchFamily="34" charset="0"/>
                      </a:endParaRPr>
                    </a:p>
                  </a:txBody>
                  <a:tcPr>
                    <a:solidFill>
                      <a:schemeClr val="bg1"/>
                    </a:solidFill>
                  </a:tcPr>
                </a:tc>
                <a:tc>
                  <a:txBody>
                    <a:bodyPr/>
                    <a:lstStyle/>
                    <a:p>
                      <a:r>
                        <a:rPr lang="en-US" sz="1600" dirty="0">
                          <a:latin typeface="Arial" panose="020B0604020202020204" pitchFamily="34" charset="0"/>
                          <a:cs typeface="Arial" panose="020B0604020202020204" pitchFamily="34" charset="0"/>
                        </a:rPr>
                        <a:t>Name of candidate </a:t>
                      </a:r>
                      <a:endParaRPr lang="en-US" sz="16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(if identified)</a:t>
                      </a:r>
                      <a:endParaRPr lang="en-US" sz="1200" dirty="0">
                        <a:latin typeface="Arial" panose="020B0604020202020204" pitchFamily="34" charset="0"/>
                        <a:cs typeface="Arial" panose="020B0604020202020204" pitchFamily="34" charset="0"/>
                      </a:endParaRPr>
                    </a:p>
                  </a:txBody>
                  <a:tcPr>
                    <a:solidFill>
                      <a:schemeClr val="bg1"/>
                    </a:solidFill>
                  </a:tcPr>
                </a:tc>
              </a:tr>
              <a:tr h="479775">
                <a:tc>
                  <a:txBody>
                    <a:bodyPr/>
                    <a:lstStyle/>
                    <a:p>
                      <a:r>
                        <a:rPr lang="en-US" sz="1600" dirty="0">
                          <a:latin typeface="Arial" panose="020B0604020202020204" pitchFamily="34" charset="0"/>
                          <a:cs typeface="Arial" panose="020B0604020202020204" pitchFamily="34" charset="0"/>
                        </a:rPr>
                        <a:t>RA</a:t>
                      </a:r>
                      <a:endParaRPr lang="en-US" sz="1600" dirty="0">
                        <a:latin typeface="Arial" panose="020B0604020202020204" pitchFamily="34" charset="0"/>
                        <a:cs typeface="Arial" panose="020B0604020202020204" pitchFamily="34" charset="0"/>
                      </a:endParaRPr>
                    </a:p>
                  </a:txBody>
                  <a:tcPr>
                    <a:solidFill>
                      <a:schemeClr val="bg1"/>
                    </a:solidFill>
                  </a:tcPr>
                </a:tc>
                <a:tc>
                  <a:txBody>
                    <a:bodyPr/>
                    <a:lstStyle/>
                    <a:p>
                      <a:r>
                        <a:rPr lang="en-US" sz="1200" dirty="0">
                          <a:latin typeface="Arial" panose="020B0604020202020204" pitchFamily="34" charset="0"/>
                          <a:cs typeface="Arial" panose="020B0604020202020204" pitchFamily="34" charset="0"/>
                        </a:rPr>
                        <a:t>Joined on</a:t>
                      </a:r>
                      <a:r>
                        <a:rPr lang="en-US" sz="1200" baseline="0" dirty="0">
                          <a:latin typeface="Arial" panose="020B0604020202020204" pitchFamily="34" charset="0"/>
                          <a:cs typeface="Arial" panose="020B0604020202020204" pitchFamily="34" charset="0"/>
                        </a:rPr>
                        <a:t> Sep 16</a:t>
                      </a:r>
                      <a:r>
                        <a:rPr lang="en-US" sz="1200" baseline="30000" dirty="0">
                          <a:latin typeface="Arial" panose="020B0604020202020204" pitchFamily="34" charset="0"/>
                          <a:cs typeface="Arial" panose="020B0604020202020204" pitchFamily="34" charset="0"/>
                        </a:rPr>
                        <a:t>th</a:t>
                      </a:r>
                      <a:r>
                        <a:rPr lang="en-US" sz="1200" baseline="0" dirty="0">
                          <a:latin typeface="Arial" panose="020B0604020202020204" pitchFamily="34" charset="0"/>
                          <a:cs typeface="Arial" panose="020B0604020202020204" pitchFamily="34" charset="0"/>
                        </a:rPr>
                        <a:t> 2019.</a:t>
                      </a:r>
                      <a:endParaRPr lang="en-US" sz="1200" dirty="0">
                        <a:latin typeface="Arial" panose="020B0604020202020204" pitchFamily="34" charset="0"/>
                        <a:cs typeface="Arial" panose="020B0604020202020204" pitchFamily="34" charset="0"/>
                      </a:endParaRPr>
                    </a:p>
                  </a:txBody>
                  <a:tcPr>
                    <a:solidFill>
                      <a:schemeClr val="bg1"/>
                    </a:solidFill>
                  </a:tcPr>
                </a:tc>
                <a:tc>
                  <a:txBody>
                    <a:bodyPr/>
                    <a:lstStyle/>
                    <a:p>
                      <a:r>
                        <a:rPr lang="en-US" sz="1600" dirty="0">
                          <a:latin typeface="Arial" panose="020B0604020202020204" pitchFamily="34" charset="0"/>
                          <a:cs typeface="Arial" panose="020B0604020202020204" pitchFamily="34" charset="0"/>
                        </a:rPr>
                        <a:t>Zhou Siyuan</a:t>
                      </a:r>
                      <a:endParaRPr lang="en-US" sz="1600" dirty="0">
                        <a:latin typeface="Arial" panose="020B0604020202020204" pitchFamily="34" charset="0"/>
                        <a:cs typeface="Arial" panose="020B0604020202020204" pitchFamily="34" charset="0"/>
                      </a:endParaRPr>
                    </a:p>
                  </a:txBody>
                  <a:tcPr>
                    <a:solidFill>
                      <a:schemeClr val="bg1"/>
                    </a:solidFill>
                  </a:tcPr>
                </a:tc>
              </a:tr>
              <a:tr h="479775">
                <a:tc>
                  <a:txBody>
                    <a:bodyPr/>
                    <a:lstStyle/>
                    <a:p>
                      <a:r>
                        <a:rPr lang="en-US" sz="1600" dirty="0">
                          <a:latin typeface="Arial" panose="020B0604020202020204" pitchFamily="34" charset="0"/>
                          <a:cs typeface="Arial" panose="020B0604020202020204" pitchFamily="34" charset="0"/>
                        </a:rPr>
                        <a:t>RA</a:t>
                      </a:r>
                      <a:endParaRPr lang="en-US" sz="1600" dirty="0">
                        <a:latin typeface="Arial" panose="020B0604020202020204" pitchFamily="34" charset="0"/>
                        <a:cs typeface="Arial" panose="020B0604020202020204" pitchFamily="34" charset="0"/>
                      </a:endParaRPr>
                    </a:p>
                  </a:txBody>
                  <a:tcPr>
                    <a:solidFill>
                      <a:schemeClr val="bg1"/>
                    </a:solidFill>
                  </a:tcPr>
                </a:tc>
                <a:tc>
                  <a:txBody>
                    <a:bodyPr/>
                    <a:lstStyle/>
                    <a:p>
                      <a:r>
                        <a:rPr lang="en-US" sz="1200" dirty="0">
                          <a:latin typeface="Arial" panose="020B0604020202020204" pitchFamily="34" charset="0"/>
                          <a:cs typeface="Arial" panose="020B0604020202020204" pitchFamily="34" charset="0"/>
                        </a:rPr>
                        <a:t>Joined</a:t>
                      </a:r>
                      <a:r>
                        <a:rPr lang="en-US" sz="1200" baseline="0" dirty="0">
                          <a:latin typeface="Arial" panose="020B0604020202020204" pitchFamily="34" charset="0"/>
                          <a:cs typeface="Arial" panose="020B0604020202020204" pitchFamily="34" charset="0"/>
                        </a:rPr>
                        <a:t> on Feb 2020.</a:t>
                      </a:r>
                      <a:endParaRPr lang="en-US" sz="1200" dirty="0">
                        <a:latin typeface="Arial" panose="020B0604020202020204" pitchFamily="34" charset="0"/>
                        <a:cs typeface="Arial" panose="020B0604020202020204" pitchFamily="34" charset="0"/>
                      </a:endParaRPr>
                    </a:p>
                  </a:txBody>
                  <a:tcPr>
                    <a:solidFill>
                      <a:schemeClr val="bg1"/>
                    </a:solidFill>
                  </a:tcPr>
                </a:tc>
                <a:tc>
                  <a:txBody>
                    <a:bodyPr/>
                    <a:lstStyle/>
                    <a:p>
                      <a:r>
                        <a:rPr lang="en-US" sz="1600" dirty="0">
                          <a:latin typeface="Arial" panose="020B0604020202020204" pitchFamily="34" charset="0"/>
                          <a:cs typeface="Arial" panose="020B0604020202020204" pitchFamily="34" charset="0"/>
                        </a:rPr>
                        <a:t>Chen Jiale</a:t>
                      </a:r>
                      <a:endParaRPr lang="en-US" sz="1600" dirty="0">
                        <a:latin typeface="Arial" panose="020B0604020202020204" pitchFamily="34" charset="0"/>
                        <a:cs typeface="Arial" panose="020B0604020202020204" pitchFamily="34" charset="0"/>
                      </a:endParaRPr>
                    </a:p>
                  </a:txBody>
                  <a:tcPr>
                    <a:solidFill>
                      <a:schemeClr val="bg1"/>
                    </a:solidFill>
                  </a:tcPr>
                </a:tc>
              </a:tr>
              <a:tr h="479775">
                <a:tc>
                  <a:txBody>
                    <a:bodyPr/>
                    <a:lstStyle/>
                    <a:p>
                      <a:r>
                        <a:rPr lang="en-US" sz="1600" dirty="0">
                          <a:latin typeface="Arial" panose="020B0604020202020204" pitchFamily="34" charset="0"/>
                          <a:cs typeface="Arial" panose="020B0604020202020204" pitchFamily="34" charset="0"/>
                        </a:rPr>
                        <a:t>Senior RF</a:t>
                      </a:r>
                      <a:endParaRPr lang="en-US" sz="1600" dirty="0">
                        <a:latin typeface="Arial" panose="020B0604020202020204" pitchFamily="34" charset="0"/>
                        <a:cs typeface="Arial" panose="020B0604020202020204" pitchFamily="34" charset="0"/>
                      </a:endParaRPr>
                    </a:p>
                  </a:txBody>
                  <a:tcPr>
                    <a:solidFill>
                      <a:schemeClr val="bg1"/>
                    </a:solidFill>
                  </a:tcPr>
                </a:tc>
                <a:tc>
                  <a:txBody>
                    <a:bodyPr/>
                    <a:lstStyle/>
                    <a:p>
                      <a:r>
                        <a:rPr lang="en-US" sz="1200" dirty="0">
                          <a:latin typeface="Arial" panose="020B0604020202020204" pitchFamily="34" charset="0"/>
                          <a:cs typeface="Arial" panose="020B0604020202020204" pitchFamily="34" charset="0"/>
                        </a:rPr>
                        <a:t>Joined</a:t>
                      </a:r>
                      <a:r>
                        <a:rPr lang="en-US" sz="1200" baseline="0" dirty="0">
                          <a:latin typeface="Arial" panose="020B0604020202020204" pitchFamily="34" charset="0"/>
                          <a:cs typeface="Arial" panose="020B0604020202020204" pitchFamily="34" charset="0"/>
                        </a:rPr>
                        <a:t> on Dec 2019.</a:t>
                      </a:r>
                      <a:endParaRPr lang="en-US" sz="1200" dirty="0">
                        <a:latin typeface="Arial" panose="020B0604020202020204" pitchFamily="34" charset="0"/>
                        <a:cs typeface="Arial" panose="020B0604020202020204" pitchFamily="34" charset="0"/>
                      </a:endParaRPr>
                    </a:p>
                  </a:txBody>
                  <a:tcPr>
                    <a:solidFill>
                      <a:schemeClr val="bg1"/>
                    </a:solidFill>
                  </a:tcPr>
                </a:tc>
                <a:tc>
                  <a:txBody>
                    <a:bodyPr/>
                    <a:lstStyle/>
                    <a:p>
                      <a:r>
                        <a:rPr lang="en-US" sz="1600" dirty="0">
                          <a:latin typeface="Arial" panose="020B0604020202020204" pitchFamily="34" charset="0"/>
                          <a:cs typeface="Arial" panose="020B0604020202020204" pitchFamily="34" charset="0"/>
                        </a:rPr>
                        <a:t>Dr. Le</a:t>
                      </a:r>
                      <a:r>
                        <a:rPr lang="en-US" sz="1600" baseline="0" dirty="0">
                          <a:latin typeface="Arial" panose="020B0604020202020204" pitchFamily="34" charset="0"/>
                          <a:cs typeface="Arial" panose="020B0604020202020204" pitchFamily="34" charset="0"/>
                        </a:rPr>
                        <a:t> Van Duc</a:t>
                      </a:r>
                      <a:endParaRPr lang="en-US" sz="1600" dirty="0">
                        <a:latin typeface="Arial" panose="020B0604020202020204" pitchFamily="34" charset="0"/>
                        <a:cs typeface="Arial" panose="020B0604020202020204" pitchFamily="34" charset="0"/>
                      </a:endParaRPr>
                    </a:p>
                  </a:txBody>
                  <a:tcPr>
                    <a:solidFill>
                      <a:schemeClr val="bg1"/>
                    </a:solidFill>
                  </a:tcPr>
                </a:tc>
              </a:tr>
              <a:tr h="479775">
                <a:tc>
                  <a:txBody>
                    <a:bodyPr/>
                    <a:lstStyle/>
                    <a:p>
                      <a:r>
                        <a:rPr lang="en-US" sz="1600" dirty="0">
                          <a:latin typeface="Arial" panose="020B0604020202020204" pitchFamily="34" charset="0"/>
                          <a:cs typeface="Arial" panose="020B0604020202020204" pitchFamily="34" charset="0"/>
                        </a:rPr>
                        <a:t>PO</a:t>
                      </a:r>
                      <a:endParaRPr lang="en-US" sz="1600" dirty="0">
                        <a:latin typeface="Arial" panose="020B0604020202020204" pitchFamily="34" charset="0"/>
                        <a:cs typeface="Arial" panose="020B0604020202020204" pitchFamily="34" charset="0"/>
                      </a:endParaRPr>
                    </a:p>
                  </a:txBody>
                  <a:tcPr>
                    <a:solidFill>
                      <a:schemeClr val="bg1"/>
                    </a:solidFill>
                  </a:tcPr>
                </a:tc>
                <a:tc>
                  <a:txBody>
                    <a:bodyPr/>
                    <a:lstStyle/>
                    <a:p>
                      <a:r>
                        <a:rPr lang="en-US" sz="1200" dirty="0">
                          <a:latin typeface="Arial" panose="020B0604020202020204" pitchFamily="34" charset="0"/>
                          <a:cs typeface="Arial" panose="020B0604020202020204" pitchFamily="34" charset="0"/>
                        </a:rPr>
                        <a:t>Joined</a:t>
                      </a:r>
                      <a:r>
                        <a:rPr lang="en-US" sz="1200" baseline="0" dirty="0">
                          <a:latin typeface="Arial" panose="020B0604020202020204" pitchFamily="34" charset="0"/>
                          <a:cs typeface="Arial" panose="020B0604020202020204" pitchFamily="34" charset="0"/>
                        </a:rPr>
                        <a:t> on Aug 5</a:t>
                      </a:r>
                      <a:r>
                        <a:rPr lang="en-US" sz="1200" baseline="30000" dirty="0">
                          <a:latin typeface="Arial" panose="020B0604020202020204" pitchFamily="34" charset="0"/>
                          <a:cs typeface="Arial" panose="020B0604020202020204" pitchFamily="34" charset="0"/>
                        </a:rPr>
                        <a:t>th</a:t>
                      </a:r>
                      <a:r>
                        <a:rPr lang="en-US" sz="1200" baseline="0" dirty="0">
                          <a:latin typeface="Arial" panose="020B0604020202020204" pitchFamily="34" charset="0"/>
                          <a:cs typeface="Arial" panose="020B0604020202020204" pitchFamily="34" charset="0"/>
                        </a:rPr>
                        <a:t> 2019.</a:t>
                      </a:r>
                      <a:endParaRPr lang="en-US" sz="1200" dirty="0">
                        <a:latin typeface="Arial" panose="020B0604020202020204" pitchFamily="34" charset="0"/>
                        <a:cs typeface="Arial" panose="020B0604020202020204" pitchFamily="34" charset="0"/>
                      </a:endParaRPr>
                    </a:p>
                  </a:txBody>
                  <a:tcPr>
                    <a:solidFill>
                      <a:schemeClr val="bg1"/>
                    </a:solidFill>
                  </a:tcPr>
                </a:tc>
                <a:tc>
                  <a:txBody>
                    <a:bodyPr/>
                    <a:lstStyle/>
                    <a:p>
                      <a:r>
                        <a:rPr lang="en-US" sz="1600" dirty="0">
                          <a:latin typeface="Arial" panose="020B0604020202020204" pitchFamily="34" charset="0"/>
                          <a:cs typeface="Arial" panose="020B0604020202020204" pitchFamily="34" charset="0"/>
                        </a:rPr>
                        <a:t>Deng Yue</a:t>
                      </a:r>
                      <a:endParaRPr lang="en-US" sz="1600" dirty="0">
                        <a:latin typeface="Arial" panose="020B0604020202020204" pitchFamily="34" charset="0"/>
                        <a:cs typeface="Arial" panose="020B0604020202020204" pitchFamily="34" charset="0"/>
                      </a:endParaRPr>
                    </a:p>
                  </a:txBody>
                  <a:tcPr>
                    <a:solidFill>
                      <a:schemeClr val="bg1"/>
                    </a:solidFill>
                  </a:tcPr>
                </a:tc>
              </a:tr>
              <a:tr h="479775">
                <a:tc>
                  <a:txBody>
                    <a:bodyPr/>
                    <a:lstStyle/>
                    <a:p>
                      <a:r>
                        <a:rPr lang="en-US" sz="1600" dirty="0">
                          <a:latin typeface="Arial" panose="020B0604020202020204" pitchFamily="34" charset="0"/>
                          <a:cs typeface="Arial" panose="020B0604020202020204" pitchFamily="34" charset="0"/>
                        </a:rPr>
                        <a:t>PO</a:t>
                      </a:r>
                      <a:endParaRPr lang="en-US" sz="1600" dirty="0">
                        <a:latin typeface="Arial" panose="020B0604020202020204" pitchFamily="34" charset="0"/>
                        <a:cs typeface="Arial" panose="020B0604020202020204" pitchFamily="34" charset="0"/>
                      </a:endParaRPr>
                    </a:p>
                  </a:txBody>
                  <a:tcPr>
                    <a:solidFill>
                      <a:schemeClr val="bg1"/>
                    </a:solidFill>
                  </a:tcPr>
                </a:tc>
                <a:tc>
                  <a:txBody>
                    <a:bodyPr/>
                    <a:lstStyle/>
                    <a:p>
                      <a:r>
                        <a:rPr lang="en-US" sz="1200" dirty="0">
                          <a:latin typeface="Arial" panose="020B0604020202020204" pitchFamily="34" charset="0"/>
                          <a:cs typeface="Arial" panose="020B0604020202020204" pitchFamily="34" charset="0"/>
                        </a:rPr>
                        <a:t>Joined on Sep </a:t>
                      </a:r>
                      <a:r>
                        <a:rPr lang="en-US" sz="1200" baseline="0" dirty="0">
                          <a:latin typeface="Arial" panose="020B0604020202020204" pitchFamily="34" charset="0"/>
                          <a:cs typeface="Arial" panose="020B0604020202020204" pitchFamily="34" charset="0"/>
                        </a:rPr>
                        <a:t>4</a:t>
                      </a:r>
                      <a:r>
                        <a:rPr lang="en-US" sz="1200" baseline="30000" dirty="0">
                          <a:latin typeface="Arial" panose="020B0604020202020204" pitchFamily="34" charset="0"/>
                          <a:cs typeface="Arial" panose="020B0604020202020204" pitchFamily="34" charset="0"/>
                        </a:rPr>
                        <a:t>th</a:t>
                      </a:r>
                      <a:r>
                        <a:rPr lang="en-US" sz="1200" baseline="0" dirty="0">
                          <a:latin typeface="Arial" panose="020B0604020202020204" pitchFamily="34" charset="0"/>
                          <a:cs typeface="Arial" panose="020B0604020202020204" pitchFamily="34" charset="0"/>
                        </a:rPr>
                        <a:t> 2019.</a:t>
                      </a:r>
                      <a:endParaRPr lang="en-US" sz="1200" dirty="0">
                        <a:latin typeface="Arial" panose="020B0604020202020204" pitchFamily="34" charset="0"/>
                        <a:cs typeface="Arial" panose="020B0604020202020204" pitchFamily="34" charset="0"/>
                      </a:endParaRPr>
                    </a:p>
                  </a:txBody>
                  <a:tcPr>
                    <a:solidFill>
                      <a:schemeClr val="bg1"/>
                    </a:solidFill>
                  </a:tcPr>
                </a:tc>
                <a:tc>
                  <a:txBody>
                    <a:bodyPr/>
                    <a:lstStyle/>
                    <a:p>
                      <a:r>
                        <a:rPr lang="en-US" sz="1600" dirty="0">
                          <a:latin typeface="Arial" panose="020B0604020202020204" pitchFamily="34" charset="0"/>
                          <a:cs typeface="Arial" panose="020B0604020202020204" pitchFamily="34" charset="0"/>
                        </a:rPr>
                        <a:t>Yang Qiping</a:t>
                      </a:r>
                      <a:endParaRPr lang="en-US" sz="1600" dirty="0">
                        <a:latin typeface="Arial" panose="020B0604020202020204" pitchFamily="34" charset="0"/>
                        <a:cs typeface="Arial" panose="020B0604020202020204" pitchFamily="34" charset="0"/>
                      </a:endParaRPr>
                    </a:p>
                  </a:txBody>
                  <a:tcPr>
                    <a:solidFill>
                      <a:schemeClr val="bg1"/>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dirty="0"/>
          </a:p>
        </p:txBody>
      </p:sp>
      <p:pic>
        <p:nvPicPr>
          <p:cNvPr id="5" name="Picture 4"/>
          <p:cNvPicPr>
            <a:picLocks noChangeAspect="1"/>
          </p:cNvPicPr>
          <p:nvPr/>
        </p:nvPicPr>
        <p:blipFill rotWithShape="1">
          <a:blip r:embed="rId1"/>
          <a:srcRect l="27739" t="32927" r="23044" b="21932"/>
          <a:stretch>
            <a:fillRect/>
          </a:stretch>
        </p:blipFill>
        <p:spPr>
          <a:xfrm>
            <a:off x="4584449" y="88026"/>
            <a:ext cx="4500438" cy="2321781"/>
          </a:xfrm>
          <a:prstGeom prst="rect">
            <a:avLst/>
          </a:prstGeom>
          <a:ln>
            <a:solidFill>
              <a:schemeClr val="accent1"/>
            </a:solidFill>
          </a:ln>
        </p:spPr>
      </p:pic>
      <p:sp>
        <p:nvSpPr>
          <p:cNvPr id="7" name="Google Shape;167;p17"/>
          <p:cNvSpPr txBox="1"/>
          <p:nvPr/>
        </p:nvSpPr>
        <p:spPr>
          <a:xfrm>
            <a:off x="-72032" y="807730"/>
            <a:ext cx="4631584" cy="3553800"/>
          </a:xfrm>
          <a:prstGeom prst="rect">
            <a:avLst/>
          </a:prstGeom>
          <a:noFill/>
          <a:ln>
            <a:noFill/>
          </a:ln>
        </p:spPr>
        <p:txBody>
          <a:bodyPr spcFirstLastPara="1" wrap="square" lIns="91425" tIns="91425" rIns="91425" bIns="91425" anchor="t" anchorCtr="0">
            <a:noAutofit/>
          </a:bodyPr>
          <a:lstStyle/>
          <a:p>
            <a:pPr marL="457200" indent="-342900">
              <a:spcBef>
                <a:spcPts val="1200"/>
              </a:spcBef>
              <a:buSzPts val="1800"/>
              <a:buFont typeface="Arial" panose="020B0604020202020204"/>
              <a:buChar char="●"/>
            </a:pPr>
            <a:r>
              <a:rPr lang="en-US" sz="1600" b="1" dirty="0"/>
              <a:t>Background: </a:t>
            </a:r>
            <a:r>
              <a:rPr lang="en-US" sz="1600" dirty="0"/>
              <a:t>IETs are sensitive equipment, easily affected by human behavior, machine condition. </a:t>
            </a:r>
            <a:endParaRPr lang="en-US" sz="1600" b="1" dirty="0"/>
          </a:p>
          <a:p>
            <a:pPr marL="457200" indent="-342900">
              <a:spcBef>
                <a:spcPts val="1200"/>
              </a:spcBef>
              <a:buSzPts val="1800"/>
              <a:buFont typeface="Arial" panose="020B0604020202020204"/>
              <a:buChar char="●"/>
            </a:pPr>
            <a:r>
              <a:rPr lang="en-US" sz="1600" b="1" dirty="0"/>
              <a:t>Our objective</a:t>
            </a:r>
            <a:r>
              <a:rPr lang="en-US" sz="1600" dirty="0"/>
              <a:t>: Get rid of retest/repull but can still differentiate false positives and true positives</a:t>
            </a:r>
            <a:endParaRPr lang="en-US" sz="1600" dirty="0"/>
          </a:p>
          <a:p>
            <a:pPr marL="457200" indent="-342900">
              <a:spcBef>
                <a:spcPts val="1200"/>
              </a:spcBef>
              <a:buSzPts val="1800"/>
              <a:buFont typeface="Arial" panose="020B0604020202020204"/>
              <a:buChar char="●"/>
            </a:pPr>
            <a:r>
              <a:rPr lang="en-US" sz="1600" b="1" dirty="0">
                <a:latin typeface="+mj-lt"/>
              </a:rPr>
              <a:t>Proposed Solution</a:t>
            </a:r>
            <a:endParaRPr lang="en-US" sz="1600" dirty="0"/>
          </a:p>
        </p:txBody>
      </p:sp>
      <p:sp>
        <p:nvSpPr>
          <p:cNvPr id="8" name="Title 1"/>
          <p:cNvSpPr>
            <a:spLocks noGrp="1"/>
          </p:cNvSpPr>
          <p:nvPr>
            <p:ph type="title"/>
          </p:nvPr>
        </p:nvSpPr>
        <p:spPr>
          <a:xfrm>
            <a:off x="-48511" y="29543"/>
            <a:ext cx="4681471" cy="857250"/>
          </a:xfrm>
        </p:spPr>
        <p:txBody>
          <a:bodyPr/>
          <a:lstStyle/>
          <a:p>
            <a:r>
              <a:rPr lang="en-US" sz="1900" b="1" dirty="0"/>
              <a:t>Background and Approach Overview</a:t>
            </a:r>
            <a:endParaRPr lang="en-GB" sz="1900" b="1" dirty="0"/>
          </a:p>
        </p:txBody>
      </p:sp>
      <p:sp>
        <p:nvSpPr>
          <p:cNvPr id="3" name="TextBox 2"/>
          <p:cNvSpPr txBox="1"/>
          <p:nvPr/>
        </p:nvSpPr>
        <p:spPr>
          <a:xfrm>
            <a:off x="4632960" y="1168488"/>
            <a:ext cx="1518920" cy="307777"/>
          </a:xfrm>
          <a:prstGeom prst="rect">
            <a:avLst/>
          </a:prstGeom>
          <a:solidFill>
            <a:schemeClr val="bg1"/>
          </a:solidFill>
        </p:spPr>
        <p:txBody>
          <a:bodyPr wrap="square" rtlCol="0">
            <a:spAutoFit/>
          </a:bodyPr>
          <a:lstStyle/>
          <a:p>
            <a:r>
              <a:rPr lang="en-US" dirty="0"/>
              <a:t>Pressure sensor</a:t>
            </a:r>
            <a:endParaRPr lang="en-GB" dirty="0"/>
          </a:p>
        </p:txBody>
      </p:sp>
      <p:sp>
        <p:nvSpPr>
          <p:cNvPr id="9" name="TextBox 8"/>
          <p:cNvSpPr txBox="1"/>
          <p:nvPr/>
        </p:nvSpPr>
        <p:spPr>
          <a:xfrm>
            <a:off x="5669730" y="139925"/>
            <a:ext cx="1173480" cy="307777"/>
          </a:xfrm>
          <a:prstGeom prst="rect">
            <a:avLst/>
          </a:prstGeom>
          <a:solidFill>
            <a:schemeClr val="bg1"/>
          </a:solidFill>
        </p:spPr>
        <p:txBody>
          <a:bodyPr wrap="square" rtlCol="0">
            <a:spAutoFit/>
          </a:bodyPr>
          <a:lstStyle/>
          <a:p>
            <a:pPr algn="r"/>
            <a:r>
              <a:rPr lang="en-US" dirty="0"/>
              <a:t>Pump</a:t>
            </a:r>
            <a:endParaRPr lang="en-GB" dirty="0"/>
          </a:p>
        </p:txBody>
      </p:sp>
      <p:sp>
        <p:nvSpPr>
          <p:cNvPr id="10" name="TextBox 9"/>
          <p:cNvSpPr txBox="1"/>
          <p:nvPr/>
        </p:nvSpPr>
        <p:spPr>
          <a:xfrm>
            <a:off x="6096000" y="2078681"/>
            <a:ext cx="909320" cy="307777"/>
          </a:xfrm>
          <a:prstGeom prst="rect">
            <a:avLst/>
          </a:prstGeom>
          <a:solidFill>
            <a:schemeClr val="bg1"/>
          </a:solidFill>
        </p:spPr>
        <p:txBody>
          <a:bodyPr wrap="square" rtlCol="0">
            <a:spAutoFit/>
          </a:bodyPr>
          <a:lstStyle/>
          <a:p>
            <a:r>
              <a:rPr lang="en-US" dirty="0"/>
              <a:t>Manifold</a:t>
            </a:r>
            <a:endParaRPr lang="en-GB" dirty="0"/>
          </a:p>
        </p:txBody>
      </p:sp>
      <p:sp>
        <p:nvSpPr>
          <p:cNvPr id="6" name="Rectangle 5"/>
          <p:cNvSpPr/>
          <p:nvPr/>
        </p:nvSpPr>
        <p:spPr>
          <a:xfrm>
            <a:off x="921124" y="3375212"/>
            <a:ext cx="7321923" cy="108683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p>
        </p:txBody>
      </p:sp>
      <p:sp>
        <p:nvSpPr>
          <p:cNvPr id="23" name="Rectangle 22"/>
          <p:cNvSpPr/>
          <p:nvPr/>
        </p:nvSpPr>
        <p:spPr>
          <a:xfrm>
            <a:off x="1094549" y="3588808"/>
            <a:ext cx="1721614" cy="672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ML-based profile classifier </a:t>
            </a:r>
            <a:endParaRPr lang="en-GB" sz="1600" dirty="0"/>
          </a:p>
        </p:txBody>
      </p:sp>
      <p:sp>
        <p:nvSpPr>
          <p:cNvPr id="24" name="Rectangle 23"/>
          <p:cNvSpPr/>
          <p:nvPr/>
        </p:nvSpPr>
        <p:spPr>
          <a:xfrm>
            <a:off x="3675767" y="3588662"/>
            <a:ext cx="1653065" cy="6723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Air bubble detection</a:t>
            </a:r>
            <a:endParaRPr lang="en-GB" sz="1600" dirty="0"/>
          </a:p>
        </p:txBody>
      </p:sp>
      <p:sp>
        <p:nvSpPr>
          <p:cNvPr id="27" name="Rectangle 26"/>
          <p:cNvSpPr/>
          <p:nvPr/>
        </p:nvSpPr>
        <p:spPr>
          <a:xfrm>
            <a:off x="6256470" y="3588662"/>
            <a:ext cx="1731083" cy="672351"/>
          </a:xfrm>
          <a:prstGeom prst="rect">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SG" sz="1600" dirty="0">
                <a:solidFill>
                  <a:schemeClr val="tx1"/>
                </a:solidFill>
              </a:rPr>
              <a:t>Product or tester failure? </a:t>
            </a:r>
            <a:endParaRPr lang="en-SG" sz="1600" dirty="0">
              <a:solidFill>
                <a:schemeClr val="tx1"/>
              </a:solidFill>
            </a:endParaRPr>
          </a:p>
        </p:txBody>
      </p:sp>
      <p:sp>
        <p:nvSpPr>
          <p:cNvPr id="30" name="Cross 29"/>
          <p:cNvSpPr/>
          <p:nvPr/>
        </p:nvSpPr>
        <p:spPr>
          <a:xfrm>
            <a:off x="2983168" y="3743121"/>
            <a:ext cx="525593" cy="463780"/>
          </a:xfrm>
          <a:prstGeom prst="plus">
            <a:avLst>
              <a:gd name="adj" fmla="val 372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Arrow: Right 31"/>
          <p:cNvSpPr/>
          <p:nvPr/>
        </p:nvSpPr>
        <p:spPr>
          <a:xfrm>
            <a:off x="5450503" y="3801792"/>
            <a:ext cx="684296" cy="3464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TextBox 32"/>
          <p:cNvSpPr txBox="1"/>
          <p:nvPr/>
        </p:nvSpPr>
        <p:spPr>
          <a:xfrm>
            <a:off x="5600700" y="2446962"/>
            <a:ext cx="2931458" cy="338554"/>
          </a:xfrm>
          <a:prstGeom prst="rect">
            <a:avLst/>
          </a:prstGeom>
          <a:noFill/>
        </p:spPr>
        <p:txBody>
          <a:bodyPr wrap="square" rtlCol="0">
            <a:spAutoFit/>
          </a:bodyPr>
          <a:lstStyle/>
          <a:p>
            <a:r>
              <a:rPr lang="en-US" sz="1600" b="1" dirty="0">
                <a:solidFill>
                  <a:srgbClr val="FF0000"/>
                </a:solidFill>
              </a:rPr>
              <a:t>Ink Extraction Tester (IET)</a:t>
            </a:r>
            <a:endParaRPr lang="en-SG" sz="1600" dirty="0">
              <a:solidFill>
                <a:srgbClr val="FF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5170394" cy="857250"/>
          </a:xfrm>
        </p:spPr>
        <p:txBody>
          <a:bodyPr/>
          <a:lstStyle/>
          <a:p>
            <a:r>
              <a:rPr lang="en-SG" sz="2400" b="1" dirty="0"/>
              <a:t>ML-based Profile Classifiers</a:t>
            </a:r>
            <a:endParaRPr lang="en-SG" sz="2400" b="1"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dirty="0"/>
          </a:p>
        </p:txBody>
      </p:sp>
      <p:sp>
        <p:nvSpPr>
          <p:cNvPr id="7" name="Content Placeholder 2"/>
          <p:cNvSpPr txBox="1"/>
          <p:nvPr/>
        </p:nvSpPr>
        <p:spPr>
          <a:xfrm>
            <a:off x="0" y="670339"/>
            <a:ext cx="9144000" cy="343975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panose="020B0604020202020204"/>
              <a:buChar char="•"/>
              <a:defRPr sz="3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42900" algn="l" rtl="0">
              <a:lnSpc>
                <a:spcPct val="100000"/>
              </a:lnSpc>
              <a:spcBef>
                <a:spcPts val="360"/>
              </a:spcBef>
              <a:spcAft>
                <a:spcPts val="0"/>
              </a:spcAft>
              <a:buClr>
                <a:schemeClr val="dk1"/>
              </a:buClr>
              <a:buSzPts val="1800"/>
              <a:buFont typeface="Arial" panose="020B0604020202020204"/>
              <a:buChar char="–"/>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100000"/>
              </a:lnSpc>
              <a:spcBef>
                <a:spcPts val="360"/>
              </a:spcBef>
              <a:spcAft>
                <a:spcPts val="0"/>
              </a:spcAft>
              <a:buClr>
                <a:schemeClr val="dk1"/>
              </a:buClr>
              <a:buSzPts val="18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a:lnSpc>
                <a:spcPct val="150000"/>
              </a:lnSpc>
            </a:pPr>
            <a:r>
              <a:rPr lang="en-US" sz="1500" dirty="0"/>
              <a:t>We manually labelled profiles to create training samples, but it is very time-consuming.  </a:t>
            </a:r>
            <a:endParaRPr lang="en-US" sz="1500" dirty="0"/>
          </a:p>
          <a:p>
            <a:pPr>
              <a:lnSpc>
                <a:spcPct val="150000"/>
              </a:lnSpc>
            </a:pPr>
            <a:r>
              <a:rPr lang="en-US" sz="1500" dirty="0"/>
              <a:t>We built various ML classifiers (e.g., CNN, decision tree and MVAE) using manually labelled data but the accuracy is limited due to a small number of training samples. </a:t>
            </a:r>
            <a:endParaRPr lang="en-US" sz="1500" dirty="0"/>
          </a:p>
          <a:p>
            <a:pPr>
              <a:lnSpc>
                <a:spcPct val="150000"/>
              </a:lnSpc>
            </a:pPr>
            <a:endParaRPr lang="en-US" sz="1500" dirty="0"/>
          </a:p>
          <a:p>
            <a:pPr>
              <a:lnSpc>
                <a:spcPct val="150000"/>
              </a:lnSpc>
            </a:pPr>
            <a:endParaRPr lang="en-US" sz="1500" dirty="0"/>
          </a:p>
          <a:p>
            <a:pPr>
              <a:lnSpc>
                <a:spcPct val="150000"/>
              </a:lnSpc>
            </a:pPr>
            <a:endParaRPr lang="en-US" sz="1500" dirty="0"/>
          </a:p>
          <a:p>
            <a:pPr marL="114300" indent="0">
              <a:lnSpc>
                <a:spcPct val="150000"/>
              </a:lnSpc>
              <a:buNone/>
            </a:pPr>
            <a:endParaRPr lang="en-US" sz="1500" dirty="0"/>
          </a:p>
          <a:p>
            <a:pPr>
              <a:lnSpc>
                <a:spcPct val="150000"/>
              </a:lnSpc>
            </a:pPr>
            <a:r>
              <a:rPr lang="en-US" sz="1500" dirty="0"/>
              <a:t>We develop two feature engineering techniques based on prior domain knowledge for data labeling.</a:t>
            </a:r>
            <a:endParaRPr lang="en-US" sz="1500" dirty="0"/>
          </a:p>
          <a:p>
            <a:pPr lvl="2">
              <a:lnSpc>
                <a:spcPct val="150000"/>
              </a:lnSpc>
              <a:buFont typeface="Wingdings" panose="05000000000000000000" pitchFamily="2" charset="2"/>
              <a:buChar char="§"/>
            </a:pPr>
            <a:r>
              <a:rPr lang="en-US" sz="1500" b="1" dirty="0"/>
              <a:t>Profile analysis and K-means based labelling</a:t>
            </a:r>
            <a:endParaRPr lang="en-US" sz="1500" b="1" dirty="0"/>
          </a:p>
          <a:p>
            <a:pPr lvl="2">
              <a:lnSpc>
                <a:spcPct val="150000"/>
              </a:lnSpc>
              <a:buFont typeface="Wingdings" panose="05000000000000000000" pitchFamily="2" charset="2"/>
              <a:buChar char="§"/>
            </a:pPr>
            <a:r>
              <a:rPr lang="en-US" sz="1500" b="1" dirty="0"/>
              <a:t>Profile segmentation featuring based labelling</a:t>
            </a:r>
            <a:endParaRPr lang="en-US" sz="1500" b="1" dirty="0"/>
          </a:p>
        </p:txBody>
      </p:sp>
      <p:graphicFrame>
        <p:nvGraphicFramePr>
          <p:cNvPr id="12" name="Table 7"/>
          <p:cNvGraphicFramePr>
            <a:graphicFrameLocks noGrp="1"/>
          </p:cNvGraphicFramePr>
          <p:nvPr/>
        </p:nvGraphicFramePr>
        <p:xfrm>
          <a:off x="422462" y="1944369"/>
          <a:ext cx="8151158" cy="1483360"/>
        </p:xfrm>
        <a:graphic>
          <a:graphicData uri="http://schemas.openxmlformats.org/drawingml/2006/table">
            <a:tbl>
              <a:tblPr firstRow="1" bandRow="1">
                <a:tableStyleId>{5C22544A-7EE6-4342-B048-85BDC9FD1C3A}</a:tableStyleId>
              </a:tblPr>
              <a:tblGrid>
                <a:gridCol w="1646331"/>
                <a:gridCol w="1628156"/>
                <a:gridCol w="1869650"/>
                <a:gridCol w="1422342"/>
                <a:gridCol w="1584679"/>
              </a:tblGrid>
              <a:tr h="370840">
                <a:tc>
                  <a:txBody>
                    <a:bodyPr/>
                    <a:lstStyle/>
                    <a:p>
                      <a:r>
                        <a:rPr lang="en-US" dirty="0"/>
                        <a:t>Method name</a:t>
                      </a:r>
                      <a:endParaRPr lang="en-US" dirty="0"/>
                    </a:p>
                  </a:txBody>
                  <a:tcPr/>
                </a:tc>
                <a:tc>
                  <a:txBody>
                    <a:bodyPr/>
                    <a:lstStyle/>
                    <a:p>
                      <a:r>
                        <a:rPr lang="en-US" dirty="0"/>
                        <a:t>Product recall</a:t>
                      </a:r>
                      <a:endParaRPr lang="en-US" dirty="0"/>
                    </a:p>
                  </a:txBody>
                  <a:tcPr/>
                </a:tc>
                <a:tc>
                  <a:txBody>
                    <a:bodyPr/>
                    <a:lstStyle/>
                    <a:p>
                      <a:r>
                        <a:rPr lang="en-US" dirty="0"/>
                        <a:t>Product precision</a:t>
                      </a:r>
                      <a:endParaRPr lang="en-US" dirty="0"/>
                    </a:p>
                  </a:txBody>
                  <a:tcPr/>
                </a:tc>
                <a:tc>
                  <a:txBody>
                    <a:bodyPr/>
                    <a:lstStyle/>
                    <a:p>
                      <a:r>
                        <a:rPr lang="en-US" dirty="0"/>
                        <a:t>Tester recall</a:t>
                      </a:r>
                      <a:endParaRPr lang="en-US" dirty="0"/>
                    </a:p>
                  </a:txBody>
                  <a:tcPr/>
                </a:tc>
                <a:tc>
                  <a:txBody>
                    <a:bodyPr/>
                    <a:lstStyle/>
                    <a:p>
                      <a:r>
                        <a:rPr lang="en-US" dirty="0"/>
                        <a:t>Tester precision</a:t>
                      </a:r>
                      <a:endParaRPr lang="en-US" dirty="0"/>
                    </a:p>
                  </a:txBody>
                  <a:tcPr/>
                </a:tc>
              </a:tr>
              <a:tr h="370840">
                <a:tc>
                  <a:txBody>
                    <a:bodyPr/>
                    <a:lstStyle/>
                    <a:p>
                      <a:r>
                        <a:rPr lang="en-US" dirty="0"/>
                        <a:t>Decision Tree</a:t>
                      </a:r>
                      <a:endParaRPr lang="en-US" dirty="0"/>
                    </a:p>
                  </a:txBody>
                  <a:tcPr/>
                </a:tc>
                <a:tc>
                  <a:txBody>
                    <a:bodyPr/>
                    <a:lstStyle/>
                    <a:p>
                      <a:r>
                        <a:rPr lang="en-US" dirty="0"/>
                        <a:t>67%</a:t>
                      </a:r>
                      <a:endParaRPr lang="en-US" dirty="0"/>
                    </a:p>
                  </a:txBody>
                  <a:tcPr/>
                </a:tc>
                <a:tc>
                  <a:txBody>
                    <a:bodyPr/>
                    <a:lstStyle/>
                    <a:p>
                      <a:r>
                        <a:rPr lang="en-US" dirty="0"/>
                        <a:t>50%</a:t>
                      </a:r>
                      <a:endParaRPr lang="en-US" dirty="0"/>
                    </a:p>
                  </a:txBody>
                  <a:tcPr/>
                </a:tc>
                <a:tc>
                  <a:txBody>
                    <a:bodyPr/>
                    <a:lstStyle/>
                    <a:p>
                      <a:r>
                        <a:rPr lang="en-US" dirty="0"/>
                        <a:t>58%</a:t>
                      </a:r>
                      <a:endParaRPr lang="en-US" dirty="0"/>
                    </a:p>
                  </a:txBody>
                  <a:tcPr/>
                </a:tc>
                <a:tc>
                  <a:txBody>
                    <a:bodyPr/>
                    <a:lstStyle/>
                    <a:p>
                      <a:r>
                        <a:rPr lang="en-US" dirty="0"/>
                        <a:t>70%</a:t>
                      </a:r>
                      <a:endParaRPr lang="en-US" dirty="0"/>
                    </a:p>
                  </a:txBody>
                  <a:tcPr/>
                </a:tc>
              </a:tr>
              <a:tr h="370840">
                <a:tc>
                  <a:txBody>
                    <a:bodyPr/>
                    <a:lstStyle/>
                    <a:p>
                      <a:r>
                        <a:rPr lang="en-US" dirty="0"/>
                        <a:t>CNN</a:t>
                      </a:r>
                      <a:endParaRPr lang="en-US" dirty="0"/>
                    </a:p>
                  </a:txBody>
                  <a:tcPr/>
                </a:tc>
                <a:tc>
                  <a:txBody>
                    <a:bodyPr/>
                    <a:lstStyle/>
                    <a:p>
                      <a:r>
                        <a:rPr lang="en-US" dirty="0"/>
                        <a:t>26%</a:t>
                      </a:r>
                      <a:endParaRPr lang="en-US" dirty="0"/>
                    </a:p>
                  </a:txBody>
                  <a:tcPr/>
                </a:tc>
                <a:tc>
                  <a:txBody>
                    <a:bodyPr/>
                    <a:lstStyle/>
                    <a:p>
                      <a:r>
                        <a:rPr lang="en-US" dirty="0"/>
                        <a:t>50%</a:t>
                      </a:r>
                      <a:endParaRPr lang="en-US" dirty="0"/>
                    </a:p>
                  </a:txBody>
                  <a:tcPr/>
                </a:tc>
                <a:tc>
                  <a:txBody>
                    <a:bodyPr/>
                    <a:lstStyle/>
                    <a:p>
                      <a:r>
                        <a:rPr lang="en-US" dirty="0"/>
                        <a:t>70%</a:t>
                      </a:r>
                      <a:endParaRPr lang="en-US" dirty="0"/>
                    </a:p>
                  </a:txBody>
                  <a:tcPr/>
                </a:tc>
                <a:tc>
                  <a:txBody>
                    <a:bodyPr/>
                    <a:lstStyle/>
                    <a:p>
                      <a:r>
                        <a:rPr lang="en-US" dirty="0"/>
                        <a:t>58%</a:t>
                      </a:r>
                      <a:endParaRPr lang="en-US" dirty="0"/>
                    </a:p>
                  </a:txBody>
                  <a:tcPr/>
                </a:tc>
              </a:tr>
              <a:tr h="370840">
                <a:tc>
                  <a:txBody>
                    <a:bodyPr/>
                    <a:lstStyle/>
                    <a:p>
                      <a:r>
                        <a:rPr lang="en-US" dirty="0"/>
                        <a:t>MVAE</a:t>
                      </a:r>
                      <a:endParaRPr lang="en-US" dirty="0"/>
                    </a:p>
                  </a:txBody>
                  <a:tcPr/>
                </a:tc>
                <a:tc>
                  <a:txBody>
                    <a:bodyPr/>
                    <a:lstStyle/>
                    <a:p>
                      <a:r>
                        <a:rPr lang="en-US" dirty="0"/>
                        <a:t>58%</a:t>
                      </a:r>
                      <a:endParaRPr lang="en-US" dirty="0"/>
                    </a:p>
                  </a:txBody>
                  <a:tcPr/>
                </a:tc>
                <a:tc>
                  <a:txBody>
                    <a:bodyPr/>
                    <a:lstStyle/>
                    <a:p>
                      <a:r>
                        <a:rPr lang="en-US" dirty="0"/>
                        <a:t>69%</a:t>
                      </a:r>
                      <a:endParaRPr lang="en-US" dirty="0"/>
                    </a:p>
                  </a:txBody>
                  <a:tcPr/>
                </a:tc>
                <a:tc>
                  <a:txBody>
                    <a:bodyPr/>
                    <a:lstStyle/>
                    <a:p>
                      <a:r>
                        <a:rPr lang="en-US" dirty="0"/>
                        <a:t>81%</a:t>
                      </a:r>
                      <a:endParaRPr lang="en-US" dirty="0"/>
                    </a:p>
                  </a:txBody>
                  <a:tcPr/>
                </a:tc>
                <a:tc>
                  <a:txBody>
                    <a:bodyPr/>
                    <a:lstStyle/>
                    <a:p>
                      <a:r>
                        <a:rPr lang="en-US" dirty="0"/>
                        <a:t>65%</a:t>
                      </a:r>
                      <a:endParaRPr lang="en-US" dirty="0"/>
                    </a:p>
                  </a:txBody>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6407525" cy="751021"/>
          </a:xfrm>
        </p:spPr>
        <p:txBody>
          <a:bodyPr/>
          <a:lstStyle/>
          <a:p>
            <a:r>
              <a:rPr lang="en-US" sz="2200" b="1" dirty="0"/>
              <a:t>Profile Analysis and </a:t>
            </a:r>
            <a:r>
              <a:rPr lang="en-SG" sz="2200" b="1" dirty="0"/>
              <a:t>K-means based Labelling</a:t>
            </a:r>
            <a:endParaRPr lang="en-SG" sz="2200" b="1"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dirty="0"/>
          </a:p>
        </p:txBody>
      </p:sp>
      <p:sp>
        <p:nvSpPr>
          <p:cNvPr id="5" name="Content Placeholder 2"/>
          <p:cNvSpPr txBox="1"/>
          <p:nvPr/>
        </p:nvSpPr>
        <p:spPr>
          <a:xfrm>
            <a:off x="-80682" y="851875"/>
            <a:ext cx="9224682" cy="343975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panose="020B0604020202020204"/>
              <a:buChar char="•"/>
              <a:defRPr sz="3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42900" algn="l" rtl="0">
              <a:lnSpc>
                <a:spcPct val="100000"/>
              </a:lnSpc>
              <a:spcBef>
                <a:spcPts val="360"/>
              </a:spcBef>
              <a:spcAft>
                <a:spcPts val="0"/>
              </a:spcAft>
              <a:buClr>
                <a:schemeClr val="dk1"/>
              </a:buClr>
              <a:buSzPts val="1800"/>
              <a:buFont typeface="Arial" panose="020B0604020202020204"/>
              <a:buChar char="–"/>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100000"/>
              </a:lnSpc>
              <a:spcBef>
                <a:spcPts val="360"/>
              </a:spcBef>
              <a:spcAft>
                <a:spcPts val="0"/>
              </a:spcAft>
              <a:buClr>
                <a:schemeClr val="dk1"/>
              </a:buClr>
              <a:buSzPts val="18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a:lnSpc>
                <a:spcPct val="150000"/>
              </a:lnSpc>
            </a:pPr>
            <a:r>
              <a:rPr lang="en-SG" sz="1600" b="1" dirty="0"/>
              <a:t>Observations on profiles from the same configuration</a:t>
            </a:r>
            <a:endParaRPr lang="en-SG" sz="1600" dirty="0"/>
          </a:p>
          <a:p>
            <a:pPr lvl="1">
              <a:lnSpc>
                <a:spcPct val="150000"/>
              </a:lnSpc>
              <a:buFont typeface="Courier New" panose="02070309020205020404" pitchFamily="49" charset="0"/>
              <a:buChar char="o"/>
            </a:pPr>
            <a:r>
              <a:rPr lang="en-US" sz="1500" dirty="0"/>
              <a:t>Less variation in length and curve shape</a:t>
            </a:r>
            <a:endParaRPr lang="en-US" sz="1500" dirty="0"/>
          </a:p>
          <a:p>
            <a:pPr lvl="1">
              <a:lnSpc>
                <a:spcPct val="150000"/>
              </a:lnSpc>
              <a:buFont typeface="Courier New" panose="02070309020205020404" pitchFamily="49" charset="0"/>
              <a:buChar char="o"/>
            </a:pPr>
            <a:r>
              <a:rPr lang="en-US" sz="1500" dirty="0"/>
              <a:t>Compact, well-posed spatial clusters</a:t>
            </a:r>
            <a:endParaRPr lang="en-US" sz="1500" dirty="0"/>
          </a:p>
          <a:p>
            <a:pPr lvl="1">
              <a:lnSpc>
                <a:spcPct val="150000"/>
              </a:lnSpc>
              <a:buFont typeface="Courier New" panose="02070309020205020404" pitchFamily="49" charset="0"/>
              <a:buChar char="o"/>
            </a:pPr>
            <a:r>
              <a:rPr lang="en-US" sz="1500" dirty="0"/>
              <a:t>Many normal profiles (e.g., 592,526 from 18_02 to 19_11)</a:t>
            </a:r>
            <a:endParaRPr lang="en-US" sz="1500" dirty="0"/>
          </a:p>
          <a:p>
            <a:pPr>
              <a:lnSpc>
                <a:spcPct val="150000"/>
              </a:lnSpc>
            </a:pPr>
            <a:r>
              <a:rPr lang="en-US" sz="1500" b="1" dirty="0"/>
              <a:t>Proposed Method</a:t>
            </a:r>
            <a:endParaRPr lang="en-US" sz="1500" b="1" dirty="0"/>
          </a:p>
          <a:p>
            <a:pPr lvl="1">
              <a:lnSpc>
                <a:spcPct val="150000"/>
              </a:lnSpc>
              <a:buFont typeface="Courier New" panose="02070309020205020404" pitchFamily="49" charset="0"/>
              <a:buChar char="o"/>
            </a:pPr>
            <a:r>
              <a:rPr lang="en-US" sz="1500" dirty="0"/>
              <a:t>Determine upper and lower bound of normal profile clusters</a:t>
            </a:r>
            <a:endParaRPr lang="en-US" sz="1500" dirty="0"/>
          </a:p>
          <a:p>
            <a:pPr lvl="1">
              <a:lnSpc>
                <a:spcPct val="150000"/>
              </a:lnSpc>
              <a:buFont typeface="Courier New" panose="02070309020205020404" pitchFamily="49" charset="0"/>
              <a:buChar char="o"/>
            </a:pPr>
            <a:r>
              <a:rPr lang="en-US" sz="1500" dirty="0"/>
              <a:t>Use K-Means to group profiles into multiple clusters based on their distances to two bounds </a:t>
            </a:r>
            <a:endParaRPr lang="en-US" sz="1500" dirty="0"/>
          </a:p>
          <a:p>
            <a:pPr lvl="1">
              <a:lnSpc>
                <a:spcPct val="150000"/>
              </a:lnSpc>
              <a:buFont typeface="Courier New" panose="02070309020205020404" pitchFamily="49" charset="0"/>
              <a:buChar char="o"/>
            </a:pPr>
            <a:r>
              <a:rPr lang="en-US" sz="1500" dirty="0"/>
              <a:t>Label profiles which are far away from upper/lower bound as product failures. </a:t>
            </a:r>
            <a:endParaRPr lang="en-US" sz="1500" dirty="0"/>
          </a:p>
          <a:p>
            <a:pPr>
              <a:lnSpc>
                <a:spcPct val="150000"/>
              </a:lnSpc>
            </a:pPr>
            <a:endParaRPr lang="en-US" sz="1500" b="1" dirty="0"/>
          </a:p>
        </p:txBody>
      </p:sp>
      <p:pic>
        <p:nvPicPr>
          <p:cNvPr id="11" name="Picture 10" descr="A close up of a map&#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18299" y="820926"/>
            <a:ext cx="3024000" cy="2268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45459"/>
          </a:xfrm>
        </p:spPr>
        <p:txBody>
          <a:bodyPr/>
          <a:lstStyle/>
          <a:p>
            <a:r>
              <a:rPr lang="en-SG" sz="2400" b="1" dirty="0"/>
              <a:t>Profile Clustering using K-means</a:t>
            </a:r>
            <a:endParaRPr lang="en-SG" sz="2400" b="1"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dirty="0"/>
          </a:p>
        </p:txBody>
      </p:sp>
      <p:sp>
        <p:nvSpPr>
          <p:cNvPr id="7" name="Content Placeholder 2"/>
          <p:cNvSpPr txBox="1"/>
          <p:nvPr/>
        </p:nvSpPr>
        <p:spPr>
          <a:xfrm>
            <a:off x="-2" y="645048"/>
            <a:ext cx="8982635" cy="343975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panose="020B0604020202020204"/>
              <a:buChar char="•"/>
              <a:defRPr sz="3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42900" algn="l" rtl="0">
              <a:lnSpc>
                <a:spcPct val="100000"/>
              </a:lnSpc>
              <a:spcBef>
                <a:spcPts val="360"/>
              </a:spcBef>
              <a:spcAft>
                <a:spcPts val="0"/>
              </a:spcAft>
              <a:buClr>
                <a:schemeClr val="dk1"/>
              </a:buClr>
              <a:buSzPts val="1800"/>
              <a:buFont typeface="Arial" panose="020B0604020202020204"/>
              <a:buChar char="–"/>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100000"/>
              </a:lnSpc>
              <a:spcBef>
                <a:spcPts val="360"/>
              </a:spcBef>
              <a:spcAft>
                <a:spcPts val="0"/>
              </a:spcAft>
              <a:buClr>
                <a:schemeClr val="dk1"/>
              </a:buClr>
              <a:buSzPts val="18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a:lnSpc>
                <a:spcPct val="150000"/>
              </a:lnSpc>
            </a:pPr>
            <a:endParaRPr lang="en-US" sz="1400" dirty="0"/>
          </a:p>
        </p:txBody>
      </p:sp>
      <p:pic>
        <p:nvPicPr>
          <p:cNvPr id="9" name="Picture 8" descr="A close up of a map&#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71241" y="772908"/>
            <a:ext cx="4272000" cy="3204000"/>
          </a:xfrm>
          <a:prstGeom prst="rect">
            <a:avLst/>
          </a:prstGeom>
        </p:spPr>
      </p:pic>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1692" y="796752"/>
            <a:ext cx="4272000" cy="3204000"/>
          </a:xfrm>
          <a:prstGeom prst="rect">
            <a:avLst/>
          </a:prstGeom>
        </p:spPr>
      </p:pic>
      <p:sp>
        <p:nvSpPr>
          <p:cNvPr id="19" name="TextBox 18"/>
          <p:cNvSpPr txBox="1"/>
          <p:nvPr/>
        </p:nvSpPr>
        <p:spPr>
          <a:xfrm>
            <a:off x="-41181" y="2048896"/>
            <a:ext cx="1113550" cy="369332"/>
          </a:xfrm>
          <a:prstGeom prst="rect">
            <a:avLst/>
          </a:prstGeom>
          <a:noFill/>
        </p:spPr>
        <p:txBody>
          <a:bodyPr wrap="square" rtlCol="0">
            <a:spAutoFit/>
          </a:bodyPr>
          <a:lstStyle/>
          <a:p>
            <a:r>
              <a:rPr lang="en-US" dirty="0"/>
              <a:t>Pressure</a:t>
            </a:r>
            <a:endParaRPr lang="en-US" dirty="0"/>
          </a:p>
        </p:txBody>
      </p:sp>
      <p:sp>
        <p:nvSpPr>
          <p:cNvPr id="21" name="TextBox 20"/>
          <p:cNvSpPr txBox="1"/>
          <p:nvPr/>
        </p:nvSpPr>
        <p:spPr>
          <a:xfrm>
            <a:off x="1810591" y="3777021"/>
            <a:ext cx="1113550" cy="307777"/>
          </a:xfrm>
          <a:prstGeom prst="rect">
            <a:avLst/>
          </a:prstGeom>
          <a:noFill/>
        </p:spPr>
        <p:txBody>
          <a:bodyPr wrap="square" rtlCol="0">
            <a:spAutoFit/>
          </a:bodyPr>
          <a:lstStyle/>
          <a:p>
            <a:r>
              <a:rPr lang="en-US" dirty="0"/>
              <a:t>Time (sec)</a:t>
            </a:r>
            <a:endParaRPr lang="en-US" dirty="0"/>
          </a:p>
        </p:txBody>
      </p:sp>
      <p:sp>
        <p:nvSpPr>
          <p:cNvPr id="23" name="TextBox 22"/>
          <p:cNvSpPr txBox="1"/>
          <p:nvPr/>
        </p:nvSpPr>
        <p:spPr>
          <a:xfrm>
            <a:off x="4642871" y="865635"/>
            <a:ext cx="1472768" cy="307777"/>
          </a:xfrm>
          <a:prstGeom prst="rect">
            <a:avLst/>
          </a:prstGeom>
          <a:noFill/>
        </p:spPr>
        <p:txBody>
          <a:bodyPr wrap="square" rtlCol="0">
            <a:spAutoFit/>
          </a:bodyPr>
          <a:lstStyle/>
          <a:p>
            <a:r>
              <a:rPr lang="en-US" dirty="0"/>
              <a:t>High distance</a:t>
            </a:r>
            <a:endParaRPr lang="en-US" dirty="0"/>
          </a:p>
        </p:txBody>
      </p:sp>
      <p:sp>
        <p:nvSpPr>
          <p:cNvPr id="25" name="TextBox 24"/>
          <p:cNvSpPr txBox="1"/>
          <p:nvPr/>
        </p:nvSpPr>
        <p:spPr>
          <a:xfrm>
            <a:off x="7279018" y="3765803"/>
            <a:ext cx="1480454" cy="307777"/>
          </a:xfrm>
          <a:prstGeom prst="rect">
            <a:avLst/>
          </a:prstGeom>
          <a:noFill/>
        </p:spPr>
        <p:txBody>
          <a:bodyPr wrap="square" rtlCol="0">
            <a:spAutoFit/>
          </a:bodyPr>
          <a:lstStyle/>
          <a:p>
            <a:r>
              <a:rPr lang="en-US" dirty="0"/>
              <a:t>Far from normal</a:t>
            </a:r>
            <a:endParaRPr lang="en-US" dirty="0"/>
          </a:p>
        </p:txBody>
      </p:sp>
      <p:sp>
        <p:nvSpPr>
          <p:cNvPr id="27" name="TextBox 26"/>
          <p:cNvSpPr txBox="1"/>
          <p:nvPr/>
        </p:nvSpPr>
        <p:spPr>
          <a:xfrm>
            <a:off x="4572000" y="3735025"/>
            <a:ext cx="1852245" cy="369332"/>
          </a:xfrm>
          <a:prstGeom prst="rect">
            <a:avLst/>
          </a:prstGeom>
          <a:noFill/>
        </p:spPr>
        <p:txBody>
          <a:bodyPr wrap="square" rtlCol="0">
            <a:spAutoFit/>
          </a:bodyPr>
          <a:lstStyle/>
          <a:p>
            <a:r>
              <a:rPr lang="en-US" dirty="0"/>
              <a:t>Closest to normal</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dirty="0"/>
          </a:p>
        </p:txBody>
      </p:sp>
      <p:pic>
        <p:nvPicPr>
          <p:cNvPr id="114" name="Picture 113"/>
          <p:cNvPicPr>
            <a:picLocks noChangeAspect="1"/>
          </p:cNvPicPr>
          <p:nvPr/>
        </p:nvPicPr>
        <p:blipFill>
          <a:blip r:embed="rId1"/>
          <a:stretch>
            <a:fillRect/>
          </a:stretch>
        </p:blipFill>
        <p:spPr>
          <a:xfrm>
            <a:off x="363067" y="508126"/>
            <a:ext cx="7950918" cy="4500000"/>
          </a:xfrm>
          <a:prstGeom prst="rect">
            <a:avLst/>
          </a:prstGeom>
        </p:spPr>
      </p:pic>
      <p:sp>
        <p:nvSpPr>
          <p:cNvPr id="115" name="Title 1"/>
          <p:cNvSpPr>
            <a:spLocks noGrp="1"/>
          </p:cNvSpPr>
          <p:nvPr>
            <p:ph type="title"/>
          </p:nvPr>
        </p:nvSpPr>
        <p:spPr>
          <a:xfrm>
            <a:off x="-80683" y="-127747"/>
            <a:ext cx="9144000" cy="857250"/>
          </a:xfrm>
        </p:spPr>
        <p:txBody>
          <a:bodyPr/>
          <a:lstStyle/>
          <a:p>
            <a:pPr algn="ctr"/>
            <a:r>
              <a:rPr lang="en-SG" sz="2400" b="1" dirty="0"/>
              <a:t>Profile Segmentation </a:t>
            </a:r>
            <a:r>
              <a:rPr lang="en-US" sz="2400" b="1" dirty="0"/>
              <a:t>Featuring </a:t>
            </a:r>
            <a:r>
              <a:rPr lang="en-SG" sz="2400" b="1" dirty="0"/>
              <a:t>based Labelling</a:t>
            </a:r>
            <a:endParaRPr lang="en-SG" sz="2400"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836" y="1613647"/>
            <a:ext cx="8733865" cy="857250"/>
          </a:xfrm>
        </p:spPr>
        <p:txBody>
          <a:bodyPr/>
          <a:lstStyle/>
          <a:p>
            <a:pPr algn="ctr"/>
            <a:r>
              <a:rPr lang="en-SG" sz="2400" b="1" dirty="0"/>
              <a:t>Air Bubble Detection for IET</a:t>
            </a:r>
            <a:endParaRPr lang="en-SG" sz="2400" b="1"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96906" y="724537"/>
            <a:ext cx="5926207" cy="389592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p>
        </p:txBody>
      </p:sp>
      <p:sp>
        <p:nvSpPr>
          <p:cNvPr id="2" name="TextBox 1"/>
          <p:cNvSpPr txBox="1"/>
          <p:nvPr/>
        </p:nvSpPr>
        <p:spPr>
          <a:xfrm>
            <a:off x="-48929" y="23152"/>
            <a:ext cx="9244838" cy="507831"/>
          </a:xfrm>
          <a:prstGeom prst="rect">
            <a:avLst/>
          </a:prstGeom>
          <a:noFill/>
        </p:spPr>
        <p:txBody>
          <a:bodyPr wrap="none" rtlCol="0">
            <a:spAutoFit/>
          </a:bodyPr>
          <a:lstStyle/>
          <a:p>
            <a:r>
              <a:rPr lang="en-US" sz="2700" b="1" dirty="0">
                <a:latin typeface="+mj-lt"/>
              </a:rPr>
              <a:t>Air Bubble Detection: Setup Configuration and Costing</a:t>
            </a:r>
            <a:endParaRPr lang="en-GB" sz="2700" b="1" dirty="0">
              <a:latin typeface="+mj-lt"/>
            </a:endParaRPr>
          </a:p>
        </p:txBody>
      </p:sp>
      <p:grpSp>
        <p:nvGrpSpPr>
          <p:cNvPr id="49" name="Group 48"/>
          <p:cNvGrpSpPr/>
          <p:nvPr/>
        </p:nvGrpSpPr>
        <p:grpSpPr>
          <a:xfrm>
            <a:off x="225574" y="816928"/>
            <a:ext cx="2352009" cy="2869047"/>
            <a:chOff x="1076017" y="2015216"/>
            <a:chExt cx="3136012" cy="3825396"/>
          </a:xfrm>
        </p:grpSpPr>
        <p:pic>
          <p:nvPicPr>
            <p:cNvPr id="20" name="Picture 19"/>
            <p:cNvPicPr>
              <a:picLocks noChangeAspect="1"/>
            </p:cNvPicPr>
            <p:nvPr/>
          </p:nvPicPr>
          <p:blipFill>
            <a:blip r:embed="rId1"/>
            <a:stretch>
              <a:fillRect/>
            </a:stretch>
          </p:blipFill>
          <p:spPr>
            <a:xfrm>
              <a:off x="1076017" y="2015216"/>
              <a:ext cx="2678812" cy="2148398"/>
            </a:xfrm>
            <a:prstGeom prst="rect">
              <a:avLst/>
            </a:prstGeom>
            <a:solidFill>
              <a:schemeClr val="accent2">
                <a:lumMod val="40000"/>
                <a:lumOff val="60000"/>
              </a:schemeClr>
            </a:solidFill>
            <a:ln>
              <a:solidFill>
                <a:srgbClr val="FF0000"/>
              </a:solidFill>
            </a:ln>
          </p:spPr>
        </p:pic>
        <p:cxnSp>
          <p:nvCxnSpPr>
            <p:cNvPr id="47" name="Connector: Elbow 46"/>
            <p:cNvCxnSpPr>
              <a:stCxn id="20" idx="2"/>
            </p:cNvCxnSpPr>
            <p:nvPr/>
          </p:nvCxnSpPr>
          <p:spPr>
            <a:xfrm rot="16200000" flipH="1">
              <a:off x="2475227" y="4103810"/>
              <a:ext cx="1676998" cy="1796606"/>
            </a:xfrm>
            <a:prstGeom prst="bentConnector2">
              <a:avLst/>
            </a:prstGeom>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339874" y="931228"/>
            <a:ext cx="2352009" cy="2869047"/>
            <a:chOff x="1076017" y="2015216"/>
            <a:chExt cx="3136012" cy="3825396"/>
          </a:xfrm>
        </p:grpSpPr>
        <p:pic>
          <p:nvPicPr>
            <p:cNvPr id="52" name="Picture 51"/>
            <p:cNvPicPr>
              <a:picLocks noChangeAspect="1"/>
            </p:cNvPicPr>
            <p:nvPr/>
          </p:nvPicPr>
          <p:blipFill>
            <a:blip r:embed="rId1"/>
            <a:stretch>
              <a:fillRect/>
            </a:stretch>
          </p:blipFill>
          <p:spPr>
            <a:xfrm>
              <a:off x="1076017" y="2015216"/>
              <a:ext cx="2678812" cy="2148398"/>
            </a:xfrm>
            <a:prstGeom prst="rect">
              <a:avLst/>
            </a:prstGeom>
            <a:solidFill>
              <a:schemeClr val="accent2">
                <a:lumMod val="40000"/>
                <a:lumOff val="60000"/>
              </a:schemeClr>
            </a:solidFill>
            <a:ln>
              <a:solidFill>
                <a:srgbClr val="FF0000"/>
              </a:solidFill>
            </a:ln>
          </p:spPr>
        </p:pic>
        <p:cxnSp>
          <p:nvCxnSpPr>
            <p:cNvPr id="53" name="Connector: Elbow 52"/>
            <p:cNvCxnSpPr>
              <a:stCxn id="52" idx="2"/>
            </p:cNvCxnSpPr>
            <p:nvPr/>
          </p:nvCxnSpPr>
          <p:spPr>
            <a:xfrm rot="16200000" flipH="1">
              <a:off x="2475227" y="4103810"/>
              <a:ext cx="1676998" cy="1796606"/>
            </a:xfrm>
            <a:prstGeom prst="bentConnector2">
              <a:avLst/>
            </a:prstGeom>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454174" y="1045528"/>
            <a:ext cx="2352009" cy="2869047"/>
            <a:chOff x="1076017" y="2015216"/>
            <a:chExt cx="3136012" cy="3825396"/>
          </a:xfrm>
        </p:grpSpPr>
        <p:pic>
          <p:nvPicPr>
            <p:cNvPr id="55" name="Picture 54"/>
            <p:cNvPicPr>
              <a:picLocks noChangeAspect="1"/>
            </p:cNvPicPr>
            <p:nvPr/>
          </p:nvPicPr>
          <p:blipFill>
            <a:blip r:embed="rId1"/>
            <a:stretch>
              <a:fillRect/>
            </a:stretch>
          </p:blipFill>
          <p:spPr>
            <a:xfrm>
              <a:off x="1076017" y="2015216"/>
              <a:ext cx="2678812" cy="2148398"/>
            </a:xfrm>
            <a:prstGeom prst="rect">
              <a:avLst/>
            </a:prstGeom>
            <a:solidFill>
              <a:schemeClr val="accent2">
                <a:lumMod val="40000"/>
                <a:lumOff val="60000"/>
              </a:schemeClr>
            </a:solidFill>
            <a:ln>
              <a:solidFill>
                <a:srgbClr val="FF0000"/>
              </a:solidFill>
            </a:ln>
          </p:spPr>
        </p:pic>
        <p:cxnSp>
          <p:nvCxnSpPr>
            <p:cNvPr id="56" name="Connector: Elbow 55"/>
            <p:cNvCxnSpPr>
              <a:stCxn id="55" idx="2"/>
            </p:cNvCxnSpPr>
            <p:nvPr/>
          </p:nvCxnSpPr>
          <p:spPr>
            <a:xfrm rot="16200000" flipH="1">
              <a:off x="2475227" y="4103810"/>
              <a:ext cx="1676998" cy="1796606"/>
            </a:xfrm>
            <a:prstGeom prst="bentConnector2">
              <a:avLst/>
            </a:prstGeom>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a:xfrm>
            <a:off x="568474" y="1159828"/>
            <a:ext cx="2352009" cy="2869047"/>
            <a:chOff x="1076017" y="2015216"/>
            <a:chExt cx="3136012" cy="3825396"/>
          </a:xfrm>
        </p:grpSpPr>
        <p:pic>
          <p:nvPicPr>
            <p:cNvPr id="58" name="Picture 57"/>
            <p:cNvPicPr>
              <a:picLocks noChangeAspect="1"/>
            </p:cNvPicPr>
            <p:nvPr/>
          </p:nvPicPr>
          <p:blipFill>
            <a:blip r:embed="rId1"/>
            <a:stretch>
              <a:fillRect/>
            </a:stretch>
          </p:blipFill>
          <p:spPr>
            <a:xfrm>
              <a:off x="1076017" y="2015216"/>
              <a:ext cx="2678812" cy="2148398"/>
            </a:xfrm>
            <a:prstGeom prst="rect">
              <a:avLst/>
            </a:prstGeom>
            <a:solidFill>
              <a:schemeClr val="accent2">
                <a:lumMod val="40000"/>
                <a:lumOff val="60000"/>
              </a:schemeClr>
            </a:solidFill>
            <a:ln>
              <a:solidFill>
                <a:srgbClr val="FF0000"/>
              </a:solidFill>
            </a:ln>
          </p:spPr>
        </p:pic>
        <p:cxnSp>
          <p:nvCxnSpPr>
            <p:cNvPr id="59" name="Connector: Elbow 58"/>
            <p:cNvCxnSpPr>
              <a:stCxn id="58" idx="2"/>
            </p:cNvCxnSpPr>
            <p:nvPr/>
          </p:nvCxnSpPr>
          <p:spPr>
            <a:xfrm rot="16200000" flipH="1">
              <a:off x="2475227" y="4103810"/>
              <a:ext cx="1676998" cy="1796606"/>
            </a:xfrm>
            <a:prstGeom prst="bentConnector2">
              <a:avLst/>
            </a:prstGeom>
          </p:spPr>
          <p:style>
            <a:lnRef idx="1">
              <a:schemeClr val="accent1"/>
            </a:lnRef>
            <a:fillRef idx="0">
              <a:schemeClr val="accent1"/>
            </a:fillRef>
            <a:effectRef idx="0">
              <a:schemeClr val="accent1"/>
            </a:effectRef>
            <a:fontRef idx="minor">
              <a:schemeClr val="tx1"/>
            </a:fontRef>
          </p:style>
        </p:cxnSp>
      </p:grpSp>
      <p:grpSp>
        <p:nvGrpSpPr>
          <p:cNvPr id="60" name="Group 59"/>
          <p:cNvGrpSpPr/>
          <p:nvPr/>
        </p:nvGrpSpPr>
        <p:grpSpPr>
          <a:xfrm>
            <a:off x="682774" y="1274128"/>
            <a:ext cx="2352009" cy="2869047"/>
            <a:chOff x="1076017" y="2015216"/>
            <a:chExt cx="3136012" cy="3825396"/>
          </a:xfrm>
        </p:grpSpPr>
        <p:pic>
          <p:nvPicPr>
            <p:cNvPr id="61" name="Picture 60"/>
            <p:cNvPicPr>
              <a:picLocks noChangeAspect="1"/>
            </p:cNvPicPr>
            <p:nvPr/>
          </p:nvPicPr>
          <p:blipFill>
            <a:blip r:embed="rId1"/>
            <a:stretch>
              <a:fillRect/>
            </a:stretch>
          </p:blipFill>
          <p:spPr>
            <a:xfrm>
              <a:off x="1076017" y="2015216"/>
              <a:ext cx="2678812" cy="2148398"/>
            </a:xfrm>
            <a:prstGeom prst="rect">
              <a:avLst/>
            </a:prstGeom>
            <a:solidFill>
              <a:schemeClr val="accent2">
                <a:lumMod val="40000"/>
                <a:lumOff val="60000"/>
              </a:schemeClr>
            </a:solidFill>
            <a:ln>
              <a:solidFill>
                <a:srgbClr val="FF0000"/>
              </a:solidFill>
            </a:ln>
          </p:spPr>
        </p:pic>
        <p:cxnSp>
          <p:nvCxnSpPr>
            <p:cNvPr id="62" name="Connector: Elbow 61"/>
            <p:cNvCxnSpPr>
              <a:stCxn id="61" idx="2"/>
            </p:cNvCxnSpPr>
            <p:nvPr/>
          </p:nvCxnSpPr>
          <p:spPr>
            <a:xfrm rot="16200000" flipH="1">
              <a:off x="2475227" y="4103810"/>
              <a:ext cx="1676998" cy="1796606"/>
            </a:xfrm>
            <a:prstGeom prst="bentConnector2">
              <a:avLst/>
            </a:prstGeom>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a:off x="797074" y="1388428"/>
            <a:ext cx="2352009" cy="2869047"/>
            <a:chOff x="1076017" y="2015216"/>
            <a:chExt cx="3136012" cy="3825396"/>
          </a:xfrm>
        </p:grpSpPr>
        <p:pic>
          <p:nvPicPr>
            <p:cNvPr id="64" name="Picture 63"/>
            <p:cNvPicPr>
              <a:picLocks noChangeAspect="1"/>
            </p:cNvPicPr>
            <p:nvPr/>
          </p:nvPicPr>
          <p:blipFill>
            <a:blip r:embed="rId1"/>
            <a:stretch>
              <a:fillRect/>
            </a:stretch>
          </p:blipFill>
          <p:spPr>
            <a:xfrm>
              <a:off x="1076017" y="2015216"/>
              <a:ext cx="2678812" cy="2148398"/>
            </a:xfrm>
            <a:prstGeom prst="rect">
              <a:avLst/>
            </a:prstGeom>
            <a:solidFill>
              <a:schemeClr val="accent2">
                <a:lumMod val="40000"/>
                <a:lumOff val="60000"/>
              </a:schemeClr>
            </a:solidFill>
            <a:ln>
              <a:solidFill>
                <a:srgbClr val="FF0000"/>
              </a:solidFill>
            </a:ln>
          </p:spPr>
        </p:pic>
        <p:cxnSp>
          <p:nvCxnSpPr>
            <p:cNvPr id="65" name="Connector: Elbow 64"/>
            <p:cNvCxnSpPr>
              <a:stCxn id="64" idx="2"/>
            </p:cNvCxnSpPr>
            <p:nvPr/>
          </p:nvCxnSpPr>
          <p:spPr>
            <a:xfrm rot="16200000" flipH="1">
              <a:off x="2475227" y="4103810"/>
              <a:ext cx="1676998" cy="1796606"/>
            </a:xfrm>
            <a:prstGeom prst="bentConnector2">
              <a:avLst/>
            </a:prstGeom>
          </p:spPr>
          <p:style>
            <a:lnRef idx="1">
              <a:schemeClr val="accent1"/>
            </a:lnRef>
            <a:fillRef idx="0">
              <a:schemeClr val="accent1"/>
            </a:fillRef>
            <a:effectRef idx="0">
              <a:schemeClr val="accent1"/>
            </a:effectRef>
            <a:fontRef idx="minor">
              <a:schemeClr val="tx1"/>
            </a:fontRef>
          </p:style>
        </p:cxnSp>
      </p:grpSp>
      <p:sp>
        <p:nvSpPr>
          <p:cNvPr id="68" name="Rectangle 67"/>
          <p:cNvSpPr/>
          <p:nvPr/>
        </p:nvSpPr>
        <p:spPr>
          <a:xfrm>
            <a:off x="2142745" y="3611432"/>
            <a:ext cx="1004555" cy="696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Network switch</a:t>
            </a:r>
            <a:endParaRPr lang="en-GB" sz="1050" dirty="0"/>
          </a:p>
        </p:txBody>
      </p:sp>
      <p:pic>
        <p:nvPicPr>
          <p:cNvPr id="71" name="Picture 70" descr="A desktop computer monitor sitting on top of a desk&#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7032" y="3403719"/>
            <a:ext cx="1111874" cy="1111874"/>
          </a:xfrm>
          <a:prstGeom prst="rect">
            <a:avLst/>
          </a:prstGeom>
        </p:spPr>
      </p:pic>
      <p:cxnSp>
        <p:nvCxnSpPr>
          <p:cNvPr id="73" name="Connector: Elbow 72"/>
          <p:cNvCxnSpPr>
            <a:stCxn id="68" idx="3"/>
            <a:endCxn id="71" idx="1"/>
          </p:cNvCxnSpPr>
          <p:nvPr/>
        </p:nvCxnSpPr>
        <p:spPr>
          <a:xfrm flipV="1">
            <a:off x="3147300" y="3959656"/>
            <a:ext cx="409732"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3756991" y="3334433"/>
            <a:ext cx="617477" cy="253916"/>
          </a:xfrm>
          <a:prstGeom prst="rect">
            <a:avLst/>
          </a:prstGeom>
          <a:noFill/>
        </p:spPr>
        <p:txBody>
          <a:bodyPr wrap="none" rtlCol="0">
            <a:spAutoFit/>
          </a:bodyPr>
          <a:lstStyle/>
          <a:p>
            <a:r>
              <a:rPr lang="en-US" sz="1050" dirty="0">
                <a:latin typeface="+mj-lt"/>
              </a:rPr>
              <a:t>IET PC</a:t>
            </a:r>
            <a:endParaRPr lang="en-GB" sz="1050" dirty="0">
              <a:latin typeface="+mj-lt"/>
            </a:endParaRPr>
          </a:p>
        </p:txBody>
      </p:sp>
      <p:cxnSp>
        <p:nvCxnSpPr>
          <p:cNvPr id="81" name="Straight Connector 80"/>
          <p:cNvCxnSpPr/>
          <p:nvPr/>
        </p:nvCxnSpPr>
        <p:spPr>
          <a:xfrm flipV="1">
            <a:off x="2609985" y="1304517"/>
            <a:ext cx="742181" cy="508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2645023" y="1916222"/>
            <a:ext cx="632863" cy="667622"/>
          </a:xfrm>
          <a:prstGeom prst="line">
            <a:avLst/>
          </a:prstGeom>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170845" y="3018522"/>
            <a:ext cx="821059" cy="415498"/>
          </a:xfrm>
          <a:prstGeom prst="rect">
            <a:avLst/>
          </a:prstGeom>
          <a:noFill/>
        </p:spPr>
        <p:txBody>
          <a:bodyPr wrap="none" rtlCol="0">
            <a:spAutoFit/>
          </a:bodyPr>
          <a:lstStyle/>
          <a:p>
            <a:r>
              <a:rPr lang="en-US" sz="1050" dirty="0">
                <a:latin typeface="+mj-lt"/>
              </a:rPr>
              <a:t>6x for 6up </a:t>
            </a:r>
            <a:endParaRPr lang="en-US" sz="1050" dirty="0">
              <a:latin typeface="+mj-lt"/>
            </a:endParaRPr>
          </a:p>
          <a:p>
            <a:r>
              <a:rPr lang="en-US" sz="1050" dirty="0">
                <a:latin typeface="+mj-lt"/>
              </a:rPr>
              <a:t>pocket </a:t>
            </a:r>
            <a:endParaRPr lang="en-GB" sz="1050" dirty="0">
              <a:latin typeface="+mj-lt"/>
            </a:endParaRPr>
          </a:p>
        </p:txBody>
      </p:sp>
      <p:graphicFrame>
        <p:nvGraphicFramePr>
          <p:cNvPr id="3" name="Table 3"/>
          <p:cNvGraphicFramePr>
            <a:graphicFrameLocks noGrp="1"/>
          </p:cNvGraphicFramePr>
          <p:nvPr/>
        </p:nvGraphicFramePr>
        <p:xfrm>
          <a:off x="6206123" y="1256483"/>
          <a:ext cx="2648523" cy="1794510"/>
        </p:xfrm>
        <a:graphic>
          <a:graphicData uri="http://schemas.openxmlformats.org/drawingml/2006/table">
            <a:tbl>
              <a:tblPr firstRow="1" bandRow="1">
                <a:tableStyleId>{5C22544A-7EE6-4342-B048-85BDC9FD1C3A}</a:tableStyleId>
              </a:tblPr>
              <a:tblGrid>
                <a:gridCol w="1327095"/>
                <a:gridCol w="660714"/>
                <a:gridCol w="660714"/>
              </a:tblGrid>
              <a:tr h="388620">
                <a:tc>
                  <a:txBody>
                    <a:bodyPr/>
                    <a:lstStyle/>
                    <a:p>
                      <a:endParaRPr lang="en-GB" sz="1100" dirty="0"/>
                    </a:p>
                  </a:txBody>
                  <a:tcPr marL="68580" marR="68580" marT="34290" marB="34290"/>
                </a:tc>
                <a:tc>
                  <a:txBody>
                    <a:bodyPr/>
                    <a:lstStyle/>
                    <a:p>
                      <a:pPr algn="ctr"/>
                      <a:r>
                        <a:rPr lang="en-US" sz="1100" dirty="0"/>
                        <a:t>Unit cost</a:t>
                      </a:r>
                      <a:endParaRPr lang="en-GB" sz="1100" dirty="0"/>
                    </a:p>
                  </a:txBody>
                  <a:tcPr marL="68580" marR="68580" marT="34290" marB="34290"/>
                </a:tc>
                <a:tc>
                  <a:txBody>
                    <a:bodyPr/>
                    <a:lstStyle/>
                    <a:p>
                      <a:pPr algn="ctr"/>
                      <a:r>
                        <a:rPr lang="en-US" sz="1100" dirty="0"/>
                        <a:t>Qty</a:t>
                      </a:r>
                      <a:endParaRPr lang="en-GB" sz="1100" dirty="0"/>
                    </a:p>
                  </a:txBody>
                  <a:tcPr marL="68580" marR="68580" marT="34290" marB="34290"/>
                </a:tc>
              </a:tr>
              <a:tr h="278130">
                <a:tc>
                  <a:txBody>
                    <a:bodyPr/>
                    <a:lstStyle/>
                    <a:p>
                      <a:r>
                        <a:rPr lang="en-US" sz="1100" dirty="0"/>
                        <a:t>Raspberry Pi</a:t>
                      </a:r>
                      <a:endParaRPr lang="en-GB" sz="1100" dirty="0"/>
                    </a:p>
                  </a:txBody>
                  <a:tcPr marL="68580" marR="68580" marT="34290" marB="34290"/>
                </a:tc>
                <a:tc>
                  <a:txBody>
                    <a:bodyPr/>
                    <a:lstStyle/>
                    <a:p>
                      <a:pPr algn="ctr"/>
                      <a:r>
                        <a:rPr lang="en-US" sz="1100" dirty="0"/>
                        <a:t>100</a:t>
                      </a:r>
                      <a:endParaRPr lang="en-GB" sz="1100" dirty="0"/>
                    </a:p>
                  </a:txBody>
                  <a:tcPr marL="68580" marR="68580" marT="34290" marB="34290"/>
                </a:tc>
                <a:tc>
                  <a:txBody>
                    <a:bodyPr/>
                    <a:lstStyle/>
                    <a:p>
                      <a:pPr algn="ctr"/>
                      <a:r>
                        <a:rPr lang="en-US" sz="1100" dirty="0"/>
                        <a:t>6</a:t>
                      </a:r>
                      <a:endParaRPr lang="en-GB" sz="1100" dirty="0"/>
                    </a:p>
                  </a:txBody>
                  <a:tcPr marL="68580" marR="68580" marT="34290" marB="34290"/>
                </a:tc>
              </a:tr>
              <a:tr h="278130">
                <a:tc>
                  <a:txBody>
                    <a:bodyPr/>
                    <a:lstStyle/>
                    <a:p>
                      <a:r>
                        <a:rPr lang="en-US" sz="1100" dirty="0"/>
                        <a:t>camera</a:t>
                      </a:r>
                      <a:endParaRPr lang="en-GB" sz="1100" dirty="0"/>
                    </a:p>
                  </a:txBody>
                  <a:tcPr marL="68580" marR="68580" marT="34290" marB="34290"/>
                </a:tc>
                <a:tc>
                  <a:txBody>
                    <a:bodyPr/>
                    <a:lstStyle/>
                    <a:p>
                      <a:pPr algn="ctr"/>
                      <a:r>
                        <a:rPr lang="en-US" sz="1100" dirty="0"/>
                        <a:t>35</a:t>
                      </a:r>
                      <a:endParaRPr lang="en-GB" sz="1100" dirty="0"/>
                    </a:p>
                  </a:txBody>
                  <a:tcPr marL="68580" marR="68580" marT="34290" marB="34290"/>
                </a:tc>
                <a:tc>
                  <a:txBody>
                    <a:bodyPr/>
                    <a:lstStyle/>
                    <a:p>
                      <a:pPr algn="ctr"/>
                      <a:r>
                        <a:rPr lang="en-US" sz="1100" dirty="0"/>
                        <a:t>6</a:t>
                      </a:r>
                      <a:endParaRPr lang="en-GB" sz="1100" dirty="0"/>
                    </a:p>
                  </a:txBody>
                  <a:tcPr marL="68580" marR="68580" marT="34290" marB="34290"/>
                </a:tc>
              </a:tr>
              <a:tr h="278130">
                <a:tc>
                  <a:txBody>
                    <a:bodyPr/>
                    <a:lstStyle/>
                    <a:p>
                      <a:r>
                        <a:rPr lang="en-US" sz="1100" dirty="0"/>
                        <a:t>Light source</a:t>
                      </a:r>
                      <a:endParaRPr lang="en-GB" sz="1100" dirty="0"/>
                    </a:p>
                  </a:txBody>
                  <a:tcPr marL="68580" marR="68580" marT="34290" marB="34290"/>
                </a:tc>
                <a:tc>
                  <a:txBody>
                    <a:bodyPr/>
                    <a:lstStyle/>
                    <a:p>
                      <a:pPr algn="ctr"/>
                      <a:r>
                        <a:rPr lang="en-US" sz="1100" dirty="0"/>
                        <a:t>25</a:t>
                      </a:r>
                      <a:endParaRPr lang="en-GB" sz="1100" dirty="0"/>
                    </a:p>
                  </a:txBody>
                  <a:tcPr marL="68580" marR="68580" marT="34290" marB="34290"/>
                </a:tc>
                <a:tc>
                  <a:txBody>
                    <a:bodyPr/>
                    <a:lstStyle/>
                    <a:p>
                      <a:pPr algn="ctr"/>
                      <a:r>
                        <a:rPr lang="en-US" sz="1100" dirty="0"/>
                        <a:t>6</a:t>
                      </a:r>
                      <a:endParaRPr lang="en-GB" sz="1100" dirty="0"/>
                    </a:p>
                  </a:txBody>
                  <a:tcPr marL="68580" marR="68580" marT="34290" marB="34290"/>
                </a:tc>
              </a:tr>
              <a:tr h="278130">
                <a:tc>
                  <a:txBody>
                    <a:bodyPr/>
                    <a:lstStyle/>
                    <a:p>
                      <a:r>
                        <a:rPr lang="en-US" sz="1100" dirty="0"/>
                        <a:t>Network switch</a:t>
                      </a:r>
                      <a:endParaRPr lang="en-GB" sz="1100" dirty="0"/>
                    </a:p>
                  </a:txBody>
                  <a:tcPr marL="68580" marR="68580" marT="34290" marB="34290"/>
                </a:tc>
                <a:tc>
                  <a:txBody>
                    <a:bodyPr/>
                    <a:lstStyle/>
                    <a:p>
                      <a:pPr algn="ctr"/>
                      <a:r>
                        <a:rPr lang="en-US" sz="1100" dirty="0"/>
                        <a:t>50</a:t>
                      </a:r>
                      <a:endParaRPr lang="en-GB" sz="1100" dirty="0"/>
                    </a:p>
                  </a:txBody>
                  <a:tcPr marL="68580" marR="68580" marT="34290" marB="34290"/>
                </a:tc>
                <a:tc>
                  <a:txBody>
                    <a:bodyPr/>
                    <a:lstStyle/>
                    <a:p>
                      <a:pPr algn="ctr"/>
                      <a:r>
                        <a:rPr lang="en-US" sz="1100" dirty="0"/>
                        <a:t>1</a:t>
                      </a:r>
                      <a:endParaRPr lang="en-GB" sz="1100" dirty="0"/>
                    </a:p>
                  </a:txBody>
                  <a:tcPr marL="68580" marR="68580" marT="34290" marB="34290"/>
                </a:tc>
              </a:tr>
              <a:tr h="278130">
                <a:tc>
                  <a:txBody>
                    <a:bodyPr/>
                    <a:lstStyle/>
                    <a:p>
                      <a:r>
                        <a:rPr lang="en-US" sz="1100" dirty="0" err="1"/>
                        <a:t>Misc</a:t>
                      </a:r>
                      <a:endParaRPr lang="en-GB" sz="1100" dirty="0"/>
                    </a:p>
                  </a:txBody>
                  <a:tcPr marL="68580" marR="68580" marT="34290" marB="34290"/>
                </a:tc>
                <a:tc>
                  <a:txBody>
                    <a:bodyPr/>
                    <a:lstStyle/>
                    <a:p>
                      <a:pPr algn="ctr"/>
                      <a:r>
                        <a:rPr lang="en-US" sz="1100"/>
                        <a:t>50</a:t>
                      </a:r>
                      <a:endParaRPr lang="en-GB" sz="1100"/>
                    </a:p>
                  </a:txBody>
                  <a:tcPr marL="68580" marR="68580" marT="34290" marB="34290"/>
                </a:tc>
                <a:tc>
                  <a:txBody>
                    <a:bodyPr/>
                    <a:lstStyle/>
                    <a:p>
                      <a:pPr algn="ctr"/>
                      <a:r>
                        <a:rPr lang="en-US" sz="1100" dirty="0"/>
                        <a:t>1</a:t>
                      </a:r>
                      <a:endParaRPr lang="en-GB" sz="1100" dirty="0"/>
                    </a:p>
                  </a:txBody>
                  <a:tcPr marL="68580" marR="68580" marT="34290" marB="34290"/>
                </a:tc>
              </a:tr>
            </a:tbl>
          </a:graphicData>
        </a:graphic>
      </p:graphicFrame>
      <p:pic>
        <p:nvPicPr>
          <p:cNvPr id="21" name="Picture 20"/>
          <p:cNvPicPr>
            <a:picLocks noChangeAspect="1"/>
          </p:cNvPicPr>
          <p:nvPr/>
        </p:nvPicPr>
        <p:blipFill rotWithShape="1">
          <a:blip r:embed="rId3"/>
          <a:srcRect l="28288" t="11739" r="25978" b="15217"/>
          <a:stretch>
            <a:fillRect/>
          </a:stretch>
        </p:blipFill>
        <p:spPr>
          <a:xfrm>
            <a:off x="3363992" y="1094563"/>
            <a:ext cx="1817776" cy="1633082"/>
          </a:xfrm>
          <a:prstGeom prst="rect">
            <a:avLst/>
          </a:prstGeom>
        </p:spPr>
      </p:pic>
      <p:sp>
        <p:nvSpPr>
          <p:cNvPr id="7" name="TextBox 6"/>
          <p:cNvSpPr txBox="1"/>
          <p:nvPr/>
        </p:nvSpPr>
        <p:spPr>
          <a:xfrm>
            <a:off x="6826087" y="979484"/>
            <a:ext cx="1160895" cy="253916"/>
          </a:xfrm>
          <a:prstGeom prst="rect">
            <a:avLst/>
          </a:prstGeom>
          <a:noFill/>
        </p:spPr>
        <p:txBody>
          <a:bodyPr wrap="none" rtlCol="0">
            <a:spAutoFit/>
          </a:bodyPr>
          <a:lstStyle/>
          <a:p>
            <a:r>
              <a:rPr lang="en-US" sz="1050"/>
              <a:t>Cost breakdown</a:t>
            </a:r>
            <a:endParaRPr lang="en-GB" sz="1050"/>
          </a:p>
        </p:txBody>
      </p:sp>
      <p:sp>
        <p:nvSpPr>
          <p:cNvPr id="8" name="TextBox 7"/>
          <p:cNvSpPr txBox="1"/>
          <p:nvPr/>
        </p:nvSpPr>
        <p:spPr>
          <a:xfrm>
            <a:off x="6409117" y="3194337"/>
            <a:ext cx="1863011" cy="253916"/>
          </a:xfrm>
          <a:prstGeom prst="rect">
            <a:avLst/>
          </a:prstGeom>
          <a:noFill/>
        </p:spPr>
        <p:txBody>
          <a:bodyPr wrap="none" rtlCol="0">
            <a:spAutoFit/>
          </a:bodyPr>
          <a:lstStyle/>
          <a:p>
            <a:r>
              <a:rPr lang="en-US" sz="1050"/>
              <a:t>Total amt for 1 IET = $1060 </a:t>
            </a:r>
            <a:endParaRPr lang="en-GB" sz="1050"/>
          </a:p>
        </p:txBody>
      </p:sp>
      <p:sp>
        <p:nvSpPr>
          <p:cNvPr id="86" name="TextBox 85"/>
          <p:cNvSpPr txBox="1"/>
          <p:nvPr/>
        </p:nvSpPr>
        <p:spPr>
          <a:xfrm>
            <a:off x="4566004" y="2740830"/>
            <a:ext cx="941283" cy="415498"/>
          </a:xfrm>
          <a:prstGeom prst="rect">
            <a:avLst/>
          </a:prstGeom>
          <a:noFill/>
        </p:spPr>
        <p:txBody>
          <a:bodyPr wrap="none" rtlCol="0">
            <a:spAutoFit/>
          </a:bodyPr>
          <a:lstStyle/>
          <a:p>
            <a:r>
              <a:rPr lang="en-US" sz="1050">
                <a:solidFill>
                  <a:srgbClr val="FF0000"/>
                </a:solidFill>
                <a:latin typeface="+mj-lt"/>
              </a:rPr>
              <a:t>Y-joint to be </a:t>
            </a:r>
            <a:endParaRPr lang="en-US" sz="1050">
              <a:solidFill>
                <a:srgbClr val="FF0000"/>
              </a:solidFill>
              <a:latin typeface="+mj-lt"/>
            </a:endParaRPr>
          </a:p>
          <a:p>
            <a:r>
              <a:rPr lang="en-US" sz="1050">
                <a:solidFill>
                  <a:srgbClr val="FF0000"/>
                </a:solidFill>
                <a:latin typeface="+mj-lt"/>
              </a:rPr>
              <a:t>place here</a:t>
            </a:r>
            <a:endParaRPr lang="en-GB" sz="1050">
              <a:solidFill>
                <a:srgbClr val="FF0000"/>
              </a:solidFill>
              <a:latin typeface="+mj-lt"/>
            </a:endParaRPr>
          </a:p>
        </p:txBody>
      </p:sp>
      <p:cxnSp>
        <p:nvCxnSpPr>
          <p:cNvPr id="88" name="Straight Arrow Connector 87"/>
          <p:cNvCxnSpPr/>
          <p:nvPr/>
        </p:nvCxnSpPr>
        <p:spPr>
          <a:xfrm flipH="1" flipV="1">
            <a:off x="4328302" y="2079777"/>
            <a:ext cx="464843" cy="6852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6736</Words>
  <Application>WPS 演示</Application>
  <PresentationFormat>On-screen Show (16:9)</PresentationFormat>
  <Paragraphs>374</Paragraphs>
  <Slides>19</Slides>
  <Notes>9</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19</vt:i4>
      </vt:variant>
    </vt:vector>
  </HeadingPairs>
  <TitlesOfParts>
    <vt:vector size="28" baseType="lpstr">
      <vt:lpstr>Arial</vt:lpstr>
      <vt:lpstr>宋体</vt:lpstr>
      <vt:lpstr>Wingdings</vt:lpstr>
      <vt:lpstr>Arial</vt:lpstr>
      <vt:lpstr>Calibri</vt:lpstr>
      <vt:lpstr>Courier New</vt:lpstr>
      <vt:lpstr>微软雅黑</vt:lpstr>
      <vt:lpstr>Arial Unicode MS</vt:lpstr>
      <vt:lpstr>Office Theme</vt:lpstr>
      <vt:lpstr>PowerPoint 演示文稿</vt:lpstr>
      <vt:lpstr>PowerPoint 演示文稿</vt:lpstr>
      <vt:lpstr>Background and Approach Overview</vt:lpstr>
      <vt:lpstr>ML-based Profile Classifiers</vt:lpstr>
      <vt:lpstr>Profile Analysis and K-means based Labelling</vt:lpstr>
      <vt:lpstr>Profile Clustering using K-means</vt:lpstr>
      <vt:lpstr>Profile Segmentation Featuring based Labelling</vt:lpstr>
      <vt:lpstr>Air Bubble Detection for IET</vt:lpstr>
      <vt:lpstr>PowerPoint 演示文稿</vt:lpstr>
      <vt:lpstr>Image Recognition Methods </vt:lpstr>
      <vt:lpstr>DNN Approach </vt:lpstr>
      <vt:lpstr>Current Challenges &amp; Future Work</vt:lpstr>
      <vt:lpstr>Ink Bag and Cartridge Inspection</vt:lpstr>
      <vt:lpstr>Background and Objectives</vt:lpstr>
      <vt:lpstr>Proposed System Overview</vt:lpstr>
      <vt:lpstr>Preliminary Experiments and Results</vt:lpstr>
      <vt:lpstr>Ongoing Works</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bcalb</cp:lastModifiedBy>
  <cp:revision>72</cp:revision>
  <dcterms:created xsi:type="dcterms:W3CDTF">2020-05-11T07:04:59Z</dcterms:created>
  <dcterms:modified xsi:type="dcterms:W3CDTF">2020-05-13T07:00:50Z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0x010100B07021464F74994BBD955E5BC42CA025</vt:lpwstr>
  </property>
  <property fmtid="{D5CDD505-2E9C-101B-9397-08002B2CF9AE}" pid="3" name="KSOProductBuildVer">
    <vt:lpwstr>2052-11.1.0.9662</vt:lpwstr>
  </property>
</Properties>
</file>